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61" r:id="rId1"/>
  </p:sldMasterIdLst>
  <p:notesMasterIdLst>
    <p:notesMasterId r:id="rId38"/>
  </p:notesMasterIdLst>
  <p:sldIdLst>
    <p:sldId id="256" r:id="rId2"/>
    <p:sldId id="257" r:id="rId3"/>
    <p:sldId id="259" r:id="rId4"/>
    <p:sldId id="258" r:id="rId5"/>
    <p:sldId id="260" r:id="rId6"/>
    <p:sldId id="261" r:id="rId7"/>
    <p:sldId id="262" r:id="rId8"/>
    <p:sldId id="265" r:id="rId9"/>
    <p:sldId id="264" r:id="rId10"/>
    <p:sldId id="275" r:id="rId11"/>
    <p:sldId id="266" r:id="rId12"/>
    <p:sldId id="267" r:id="rId13"/>
    <p:sldId id="268" r:id="rId14"/>
    <p:sldId id="269" r:id="rId15"/>
    <p:sldId id="270" r:id="rId16"/>
    <p:sldId id="271" r:id="rId17"/>
    <p:sldId id="272" r:id="rId18"/>
    <p:sldId id="273" r:id="rId19"/>
    <p:sldId id="274" r:id="rId20"/>
    <p:sldId id="276" r:id="rId21"/>
    <p:sldId id="278" r:id="rId22"/>
    <p:sldId id="277" r:id="rId23"/>
    <p:sldId id="279" r:id="rId24"/>
    <p:sldId id="280" r:id="rId25"/>
    <p:sldId id="281" r:id="rId26"/>
    <p:sldId id="282" r:id="rId27"/>
    <p:sldId id="283" r:id="rId28"/>
    <p:sldId id="284" r:id="rId29"/>
    <p:sldId id="285" r:id="rId30"/>
    <p:sldId id="286" r:id="rId31"/>
    <p:sldId id="287" r:id="rId32"/>
    <p:sldId id="288" r:id="rId33"/>
    <p:sldId id="289" r:id="rId34"/>
    <p:sldId id="291" r:id="rId35"/>
    <p:sldId id="290" r:id="rId36"/>
    <p:sldId id="292" r:id="rId3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2D050"/>
    <a:srgbClr val="00B0F0"/>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4" d="100"/>
          <a:sy n="74" d="100"/>
        </p:scale>
        <p:origin x="129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jpg>
</file>

<file path=ppt/media/image10.jpg>
</file>

<file path=ppt/media/image11.jpg>
</file>

<file path=ppt/media/image12.jpg>
</file>

<file path=ppt/media/image13.PNG>
</file>

<file path=ppt/media/image14.jpg>
</file>

<file path=ppt/media/image14.png>
</file>

<file path=ppt/media/image15.jpg>
</file>

<file path=ppt/media/image16.jpg>
</file>

<file path=ppt/media/image17.png>
</file>

<file path=ppt/media/image18.pn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3.png>
</file>

<file path=ppt/media/image4.jp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F8712E-9C8C-4F90-84B4-E09A2E26A265}" type="datetimeFigureOut">
              <a:rPr lang="zh-CN" altLang="en-US" smtClean="0"/>
              <a:t>2017/4/16</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125EB5-F4DA-46FE-BB3F-011A599A7229}" type="slidenum">
              <a:rPr lang="zh-CN" altLang="en-US" smtClean="0"/>
              <a:t>‹#›</a:t>
            </a:fld>
            <a:endParaRPr lang="zh-CN" altLang="en-US"/>
          </a:p>
        </p:txBody>
      </p:sp>
    </p:spTree>
    <p:extLst>
      <p:ext uri="{BB962C8B-B14F-4D97-AF65-F5344CB8AC3E}">
        <p14:creationId xmlns:p14="http://schemas.microsoft.com/office/powerpoint/2010/main" val="21171626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6125EB5-F4DA-46FE-BB3F-011A599A7229}" type="slidenum">
              <a:rPr lang="zh-CN" altLang="en-US" smtClean="0"/>
              <a:t>1</a:t>
            </a:fld>
            <a:endParaRPr lang="zh-CN" altLang="en-US"/>
          </a:p>
        </p:txBody>
      </p:sp>
    </p:spTree>
    <p:extLst>
      <p:ext uri="{BB962C8B-B14F-4D97-AF65-F5344CB8AC3E}">
        <p14:creationId xmlns:p14="http://schemas.microsoft.com/office/powerpoint/2010/main" val="40641488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2747728"/>
          </a:xfrm>
        </p:spPr>
        <p:txBody>
          <a:bodyPr anchor="b">
            <a:normAutofit/>
          </a:bodyPr>
          <a:lstStyle>
            <a:lvl1pPr algn="ctr">
              <a:lnSpc>
                <a:spcPct val="85000"/>
              </a:lnSpc>
              <a:defRPr sz="8000" spc="-50" baseline="0">
                <a:solidFill>
                  <a:schemeClr val="tx1">
                    <a:lumMod val="85000"/>
                    <a:lumOff val="15000"/>
                  </a:schemeClr>
                </a:solid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822960" y="3594519"/>
            <a:ext cx="7543800" cy="1143000"/>
          </a:xfrm>
        </p:spPr>
        <p:txBody>
          <a:bodyPr lIns="91440" rIns="91440">
            <a:normAutofit/>
          </a:bodyPr>
          <a:lstStyle>
            <a:lvl1pPr marL="0" indent="0" algn="ctr">
              <a:buNone/>
              <a:defRPr sz="2400" cap="all" spc="200" baseline="0">
                <a:solidFill>
                  <a:schemeClr val="tx1"/>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lvl="0"/>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DE07B008-EA8E-453B-A5D4-D649D5EA3B75}" type="datetime1">
              <a:rPr lang="en-US" altLang="zh-CN" smtClean="0"/>
              <a:t>4/16/2017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091572" y="6459786"/>
            <a:ext cx="984019" cy="365125"/>
          </a:xfrm>
        </p:spPr>
        <p:txBody>
          <a:bodyPr/>
          <a:lstStyle>
            <a:lvl1pPr>
              <a:defRPr sz="1800" b="1"/>
            </a:lvl1pPr>
          </a:lstStyle>
          <a:p>
            <a:fld id="{4FAB73BC-B049-4115-A692-8D63A059BFB8}" type="slidenum">
              <a:rPr lang="en-US" smtClean="0"/>
              <a:pPr/>
              <a:t>‹#›</a:t>
            </a:fld>
            <a:endParaRPr lang="en-US" dirty="0"/>
          </a:p>
        </p:txBody>
      </p:sp>
      <p:cxnSp>
        <p:nvCxnSpPr>
          <p:cNvPr id="9" name="Straight Connector 8"/>
          <p:cNvCxnSpPr/>
          <p:nvPr/>
        </p:nvCxnSpPr>
        <p:spPr>
          <a:xfrm>
            <a:off x="896866" y="3535532"/>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0278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0C3E75BD-BFF6-4548-A0B3-6E5225C63E9A}" type="datetime1">
              <a:rPr lang="en-US" altLang="zh-CN" smtClean="0"/>
              <a:t>4/16/2017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719032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4779"/>
            <a:ext cx="1971675" cy="5757421"/>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414779"/>
            <a:ext cx="5800725" cy="5757420"/>
          </a:xfrm>
        </p:spPr>
        <p:txBody>
          <a:bodyPr vert="eaVert" lIns="45720" tIns="0" rIns="45720" bIns="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F8FDF356-DEED-4F90-A334-90E8BD3D3FC6}" type="datetime1">
              <a:rPr lang="en-US" altLang="zh-CN" smtClean="0"/>
              <a:t>4/16/2017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490035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822960" y="286604"/>
            <a:ext cx="7543800" cy="814227"/>
          </a:xfrm>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a:xfrm>
            <a:off x="822959" y="1175395"/>
            <a:ext cx="7543801" cy="5123805"/>
          </a:xfrm>
        </p:spPr>
        <p:txBody>
          <a:bodyPr>
            <a:normAutofit/>
          </a:bodyPr>
          <a:lstStyle>
            <a:lvl1pPr marL="91440" indent="-91440">
              <a:buClr>
                <a:schemeClr val="tx1"/>
              </a:buClr>
              <a:buFont typeface="Wingdings" panose="05000000000000000000" pitchFamily="2" charset="2"/>
              <a:buChar char="Ø"/>
              <a:defRPr sz="2800"/>
            </a:lvl1pPr>
            <a:lvl2pPr>
              <a:buClr>
                <a:schemeClr val="tx1"/>
              </a:buClr>
              <a:defRPr sz="2400"/>
            </a:lvl2pPr>
            <a:lvl3pPr>
              <a:buClr>
                <a:schemeClr val="tx1"/>
              </a:buClr>
              <a:defRPr sz="1800"/>
            </a:lvl3pPr>
            <a:lvl4pPr>
              <a:buClr>
                <a:schemeClr val="tx1"/>
              </a:buClr>
              <a:defRPr sz="1800"/>
            </a:lvl4pPr>
            <a:lvl5pPr>
              <a:buClr>
                <a:schemeClr val="tx1"/>
              </a:buClr>
              <a:defRPr sz="18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2899CD3B-83FD-43D1-BE62-9B73567E8CCD}" type="datetime1">
              <a:rPr lang="en-US" altLang="zh-CN" smtClean="0"/>
              <a:t>4/16/2017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009544" y="6459785"/>
            <a:ext cx="984019" cy="365125"/>
          </a:xfrm>
        </p:spPr>
        <p:txBody>
          <a:bodyPr/>
          <a:lstStyle>
            <a:lvl1pPr>
              <a:defRPr sz="1800" b="1"/>
            </a:lvl1pPr>
          </a:lstStyle>
          <a:p>
            <a:fld id="{6113E31D-E2AB-40D1-8B51-AFA5AFEF393A}" type="slidenum">
              <a:rPr lang="en-US" smtClean="0"/>
              <a:pPr/>
              <a:t>‹#›</a:t>
            </a:fld>
            <a:endParaRPr lang="en-US" dirty="0"/>
          </a:p>
        </p:txBody>
      </p:sp>
    </p:spTree>
    <p:extLst>
      <p:ext uri="{BB962C8B-B14F-4D97-AF65-F5344CB8AC3E}">
        <p14:creationId xmlns:p14="http://schemas.microsoft.com/office/powerpoint/2010/main" val="27156160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62170A92-A94F-4E1C-B24D-7BADAAFE6B1A}" type="datetime1">
              <a:rPr lang="en-US" altLang="zh-CN" smtClean="0"/>
              <a:t>4/16/2017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19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AFC72F30-34EF-48F2-B121-221989549B2C}" type="datetime1">
              <a:rPr lang="en-US" altLang="zh-CN" smtClean="0"/>
              <a:t>4/16/2017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6264701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822960" y="2582334"/>
            <a:ext cx="3703320" cy="328676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663440" y="2582334"/>
            <a:ext cx="3703320" cy="328676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A8CCE3DB-A830-4A14-9A9F-CC954540AD47}" type="datetime1">
              <a:rPr lang="en-US" altLang="zh-CN" smtClean="0"/>
              <a:t>4/16/2017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1548139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F22239A4-198D-42F8-B82C-68B76BB245B1}" type="datetime1">
              <a:rPr lang="en-US" altLang="zh-CN" smtClean="0"/>
              <a:t>4/16/2017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0748492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A351C61-DA92-41A6-A223-C47050E72625}" type="datetime1">
              <a:rPr lang="en-US" altLang="zh-CN" smtClean="0"/>
              <a:t>4/16/2017</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555752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5C639C18-C858-4E3B-9BE4-5252338B9A61}" type="datetime1">
              <a:rPr lang="en-US" altLang="zh-CN" smtClean="0"/>
              <a:t>4/16/2017</a:t>
            </a:fld>
            <a:endParaRPr lang="en-US" dirty="0"/>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4050859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12" y="0"/>
            <a:ext cx="9143989"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22959"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E95969E2-D42A-47B3-A76B-4FCDEE42BF3F}" type="datetime1">
              <a:rPr lang="en-US" altLang="zh-CN" smtClean="0"/>
              <a:t>4/16/2017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7602451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814227"/>
          </a:xfrm>
          <a:prstGeom prst="rect">
            <a:avLst/>
          </a:prstGeom>
        </p:spPr>
        <p:txBody>
          <a:bodyPr vert="horz" lIns="91440" tIns="45720" rIns="91440" bIns="45720" rtlCol="0" anchor="b">
            <a:normAutofit/>
          </a:bodyPr>
          <a:lstStyle/>
          <a:p>
            <a:r>
              <a:rPr lang="zh-CN" altLang="en-US" dirty="0" smtClean="0"/>
              <a:t>单击此处编辑母版标题样式</a:t>
            </a:r>
            <a:endParaRPr lang="en-US" dirty="0"/>
          </a:p>
        </p:txBody>
      </p:sp>
      <p:sp>
        <p:nvSpPr>
          <p:cNvPr id="3" name="Text Placeholder 2"/>
          <p:cNvSpPr>
            <a:spLocks noGrp="1"/>
          </p:cNvSpPr>
          <p:nvPr>
            <p:ph type="body" idx="1"/>
          </p:nvPr>
        </p:nvSpPr>
        <p:spPr>
          <a:xfrm>
            <a:off x="822959" y="1175395"/>
            <a:ext cx="7543801" cy="4693699"/>
          </a:xfrm>
          <a:prstGeom prst="rect">
            <a:avLst/>
          </a:prstGeom>
        </p:spPr>
        <p:txBody>
          <a:bodyPr vert="horz" lIns="0" tIns="45720" rIns="0" bIns="45720" rtlCol="0">
            <a:normAutofit/>
          </a:body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0BC55316-004C-4A5C-A5DF-FEDE0A71764A}" type="datetime1">
              <a:rPr lang="en-US" altLang="zh-CN" smtClean="0"/>
              <a:t>4/16/2017</a:t>
            </a:fld>
            <a:endParaRPr lang="en-US" dirty="0"/>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smtClean="0"/>
              <a:pPr/>
              <a:t>‹#›</a:t>
            </a:fld>
            <a:endParaRPr lang="en-US" dirty="0"/>
          </a:p>
        </p:txBody>
      </p:sp>
      <p:cxnSp>
        <p:nvCxnSpPr>
          <p:cNvPr id="10" name="Straight Connector 9"/>
          <p:cNvCxnSpPr/>
          <p:nvPr/>
        </p:nvCxnSpPr>
        <p:spPr>
          <a:xfrm>
            <a:off x="822959" y="1116408"/>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6640579"/>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4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20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6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6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6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en-US" altLang="zh-CN" dirty="0" smtClean="0"/>
              <a:t>CEPC HCAL</a:t>
            </a:r>
            <a:br>
              <a:rPr lang="en-US" altLang="zh-CN" dirty="0" smtClean="0"/>
            </a:br>
            <a:r>
              <a:rPr lang="en-US" altLang="zh-CN" dirty="0"/>
              <a:t>Readout Electronics</a:t>
            </a:r>
            <a:endParaRPr lang="zh-CN" altLang="en-US" dirty="0"/>
          </a:p>
        </p:txBody>
      </p:sp>
      <p:sp>
        <p:nvSpPr>
          <p:cNvPr id="3" name="副标题 2"/>
          <p:cNvSpPr>
            <a:spLocks noGrp="1"/>
          </p:cNvSpPr>
          <p:nvPr>
            <p:ph type="subTitle" idx="1"/>
          </p:nvPr>
        </p:nvSpPr>
        <p:spPr/>
        <p:txBody>
          <a:bodyPr/>
          <a:lstStyle/>
          <a:p>
            <a:endParaRPr lang="zh-CN" altLang="en-US" dirty="0"/>
          </a:p>
        </p:txBody>
      </p:sp>
    </p:spTree>
    <p:extLst>
      <p:ext uri="{BB962C8B-B14F-4D97-AF65-F5344CB8AC3E}">
        <p14:creationId xmlns:p14="http://schemas.microsoft.com/office/powerpoint/2010/main" val="69758551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SDHCAL Readout ASIC</a:t>
            </a:r>
            <a:endParaRPr lang="zh-CN" altLang="en-US" dirty="0"/>
          </a:p>
        </p:txBody>
      </p:sp>
      <p:sp>
        <p:nvSpPr>
          <p:cNvPr id="3" name="内容占位符 2"/>
          <p:cNvSpPr>
            <a:spLocks noGrp="1"/>
          </p:cNvSpPr>
          <p:nvPr>
            <p:ph idx="1"/>
          </p:nvPr>
        </p:nvSpPr>
        <p:spPr/>
        <p:txBody>
          <a:bodyPr/>
          <a:lstStyle/>
          <a:p>
            <a:endParaRPr lang="en-US" altLang="zh-CN" dirty="0" smtClean="0"/>
          </a:p>
          <a:p>
            <a:endParaRPr lang="en-US" altLang="zh-CN" dirty="0"/>
          </a:p>
          <a:p>
            <a:endParaRPr lang="en-US" altLang="zh-CN" dirty="0" smtClean="0"/>
          </a:p>
          <a:p>
            <a:endParaRPr lang="en-US" altLang="zh-CN" dirty="0"/>
          </a:p>
          <a:p>
            <a:endParaRPr lang="en-US" altLang="zh-CN" dirty="0" smtClean="0"/>
          </a:p>
          <a:p>
            <a:endParaRPr lang="en-US" altLang="zh-CN" dirty="0"/>
          </a:p>
          <a:p>
            <a:r>
              <a:rPr lang="en-US" altLang="zh-CN" dirty="0" smtClean="0"/>
              <a:t>We </a:t>
            </a:r>
            <a:r>
              <a:rPr lang="en-US" altLang="zh-CN" dirty="0"/>
              <a:t>choose GEM detector as our p</a:t>
            </a:r>
            <a:r>
              <a:rPr lang="en-US" altLang="zh-CN" dirty="0" smtClean="0"/>
              <a:t>hase-I </a:t>
            </a:r>
            <a:r>
              <a:rPr lang="en-US" altLang="zh-CN" dirty="0"/>
              <a:t>detector. Considering the dynamic range and other factors, the proper ASIC for GEM is Microroc</a:t>
            </a:r>
          </a:p>
          <a:p>
            <a:endParaRPr lang="zh-CN" altLang="en-US" dirty="0"/>
          </a:p>
        </p:txBody>
      </p:sp>
      <p:sp>
        <p:nvSpPr>
          <p:cNvPr id="4" name="灯片编号占位符 3"/>
          <p:cNvSpPr>
            <a:spLocks noGrp="1"/>
          </p:cNvSpPr>
          <p:nvPr>
            <p:ph type="sldNum" sz="quarter" idx="12"/>
          </p:nvPr>
        </p:nvSpPr>
        <p:spPr/>
        <p:txBody>
          <a:bodyPr/>
          <a:lstStyle/>
          <a:p>
            <a:fld id="{6113E31D-E2AB-40D1-8B51-AFA5AFEF393A}" type="slidenum">
              <a:rPr lang="en-US" smtClean="0"/>
              <a:pPr/>
              <a:t>10</a:t>
            </a:fld>
            <a:endParaRPr lang="en-US" dirty="0"/>
          </a:p>
        </p:txBody>
      </p:sp>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21389" t="27593" r="17500" b="29444"/>
          <a:stretch/>
        </p:blipFill>
        <p:spPr>
          <a:xfrm>
            <a:off x="1600200" y="1270000"/>
            <a:ext cx="5588000" cy="2946400"/>
          </a:xfrm>
          <a:prstGeom prst="rect">
            <a:avLst/>
          </a:prstGeom>
        </p:spPr>
      </p:pic>
    </p:spTree>
    <p:extLst>
      <p:ext uri="{BB962C8B-B14F-4D97-AF65-F5344CB8AC3E}">
        <p14:creationId xmlns:p14="http://schemas.microsoft.com/office/powerpoint/2010/main" val="30342921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Content</a:t>
            </a:r>
            <a:endParaRPr lang="zh-CN" altLang="en-US" dirty="0"/>
          </a:p>
        </p:txBody>
      </p:sp>
      <p:sp>
        <p:nvSpPr>
          <p:cNvPr id="3" name="内容占位符 2"/>
          <p:cNvSpPr>
            <a:spLocks noGrp="1"/>
          </p:cNvSpPr>
          <p:nvPr>
            <p:ph idx="1"/>
          </p:nvPr>
        </p:nvSpPr>
        <p:spPr/>
        <p:txBody>
          <a:bodyPr>
            <a:normAutofit fontScale="92500" lnSpcReduction="10000"/>
          </a:bodyPr>
          <a:lstStyle/>
          <a:p>
            <a:r>
              <a:rPr lang="en-US" altLang="zh-CN" dirty="0" smtClean="0">
                <a:solidFill>
                  <a:schemeClr val="bg1">
                    <a:lumMod val="85000"/>
                  </a:schemeClr>
                </a:solidFill>
              </a:rPr>
              <a:t>Background</a:t>
            </a:r>
          </a:p>
          <a:p>
            <a:pPr lvl="1"/>
            <a:r>
              <a:rPr lang="en-US" altLang="zh-CN" dirty="0" smtClean="0">
                <a:solidFill>
                  <a:schemeClr val="bg1">
                    <a:lumMod val="85000"/>
                  </a:schemeClr>
                </a:solidFill>
              </a:rPr>
              <a:t>CEPC Calorimeters</a:t>
            </a:r>
          </a:p>
          <a:p>
            <a:pPr lvl="1"/>
            <a:r>
              <a:rPr lang="en-US" altLang="zh-CN" dirty="0" smtClean="0">
                <a:solidFill>
                  <a:schemeClr val="bg1">
                    <a:lumMod val="85000"/>
                  </a:schemeClr>
                </a:solidFill>
              </a:rPr>
              <a:t>CEPC HCAL</a:t>
            </a:r>
          </a:p>
          <a:p>
            <a:pPr lvl="1"/>
            <a:r>
              <a:rPr lang="en-US" altLang="zh-CN" dirty="0" smtClean="0">
                <a:solidFill>
                  <a:schemeClr val="bg1">
                    <a:lumMod val="85000"/>
                  </a:schemeClr>
                </a:solidFill>
              </a:rPr>
              <a:t>USTC SDHCAL</a:t>
            </a:r>
            <a:endParaRPr lang="en-US" altLang="zh-CN" dirty="0">
              <a:solidFill>
                <a:schemeClr val="bg1">
                  <a:lumMod val="85000"/>
                </a:schemeClr>
              </a:solidFill>
            </a:endParaRPr>
          </a:p>
          <a:p>
            <a:pPr lvl="1"/>
            <a:r>
              <a:rPr lang="en-US" altLang="zh-CN" dirty="0">
                <a:solidFill>
                  <a:schemeClr val="bg1">
                    <a:lumMod val="85000"/>
                  </a:schemeClr>
                </a:solidFill>
              </a:rPr>
              <a:t>SDHCAL Readout ASIC</a:t>
            </a:r>
          </a:p>
          <a:p>
            <a:r>
              <a:rPr lang="en-US" altLang="zh-CN" dirty="0" smtClean="0"/>
              <a:t>Design of the Test-Board</a:t>
            </a:r>
          </a:p>
          <a:p>
            <a:pPr lvl="1"/>
            <a:r>
              <a:rPr lang="en-US" altLang="zh-CN" dirty="0" smtClean="0"/>
              <a:t>Introduction of Microroc</a:t>
            </a:r>
          </a:p>
          <a:p>
            <a:pPr lvl="1"/>
            <a:r>
              <a:rPr lang="en-US" altLang="zh-CN" dirty="0" smtClean="0"/>
              <a:t>Read-Out Structure for Future</a:t>
            </a:r>
          </a:p>
          <a:p>
            <a:pPr lvl="1"/>
            <a:r>
              <a:rPr lang="en-US" altLang="zh-CN" dirty="0" smtClean="0"/>
              <a:t>Design of the Phase I Prototype</a:t>
            </a:r>
          </a:p>
          <a:p>
            <a:pPr lvl="1"/>
            <a:r>
              <a:rPr lang="en-US" altLang="zh-CN" dirty="0" smtClean="0"/>
              <a:t>Progress</a:t>
            </a:r>
          </a:p>
          <a:p>
            <a:r>
              <a:rPr lang="en-US" altLang="zh-CN" dirty="0" smtClean="0">
                <a:solidFill>
                  <a:schemeClr val="bg1">
                    <a:lumMod val="85000"/>
                  </a:schemeClr>
                </a:solidFill>
              </a:rPr>
              <a:t>Future Work</a:t>
            </a:r>
          </a:p>
          <a:p>
            <a:pPr lvl="1"/>
            <a:r>
              <a:rPr lang="en-US" altLang="zh-CN" dirty="0">
                <a:solidFill>
                  <a:schemeClr val="bg1">
                    <a:lumMod val="85000"/>
                  </a:schemeClr>
                </a:solidFill>
              </a:rPr>
              <a:t>Full Test </a:t>
            </a:r>
            <a:r>
              <a:rPr lang="en-US" altLang="zh-CN" dirty="0" smtClean="0">
                <a:solidFill>
                  <a:schemeClr val="bg1">
                    <a:lumMod val="85000"/>
                  </a:schemeClr>
                </a:solidFill>
              </a:rPr>
              <a:t>of </a:t>
            </a:r>
            <a:r>
              <a:rPr lang="en-US" altLang="zh-CN" dirty="0">
                <a:solidFill>
                  <a:schemeClr val="bg1">
                    <a:lumMod val="85000"/>
                  </a:schemeClr>
                </a:solidFill>
              </a:rPr>
              <a:t>Detector</a:t>
            </a:r>
          </a:p>
          <a:p>
            <a:pPr lvl="1"/>
            <a:r>
              <a:rPr lang="en-US" altLang="zh-CN" dirty="0" smtClean="0">
                <a:solidFill>
                  <a:schemeClr val="bg1">
                    <a:lumMod val="85000"/>
                  </a:schemeClr>
                </a:solidFill>
              </a:rPr>
              <a:t>Design a Read-out Array</a:t>
            </a:r>
          </a:p>
        </p:txBody>
      </p:sp>
      <p:sp>
        <p:nvSpPr>
          <p:cNvPr id="4" name="灯片编号占位符 3"/>
          <p:cNvSpPr>
            <a:spLocks noGrp="1"/>
          </p:cNvSpPr>
          <p:nvPr>
            <p:ph type="sldNum" sz="quarter" idx="12"/>
          </p:nvPr>
        </p:nvSpPr>
        <p:spPr/>
        <p:txBody>
          <a:bodyPr/>
          <a:lstStyle/>
          <a:p>
            <a:fld id="{6113E31D-E2AB-40D1-8B51-AFA5AFEF393A}" type="slidenum">
              <a:rPr lang="en-US" smtClean="0"/>
              <a:t>11</a:t>
            </a:fld>
            <a:endParaRPr lang="en-US" dirty="0"/>
          </a:p>
        </p:txBody>
      </p:sp>
    </p:spTree>
    <p:extLst>
      <p:ext uri="{BB962C8B-B14F-4D97-AF65-F5344CB8AC3E}">
        <p14:creationId xmlns:p14="http://schemas.microsoft.com/office/powerpoint/2010/main" val="177409619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Introduction of Microroc</a:t>
            </a:r>
            <a:endParaRPr lang="zh-CN" altLang="en-US" dirty="0"/>
          </a:p>
        </p:txBody>
      </p:sp>
      <p:sp>
        <p:nvSpPr>
          <p:cNvPr id="3" name="内容占位符 2"/>
          <p:cNvSpPr>
            <a:spLocks noGrp="1"/>
          </p:cNvSpPr>
          <p:nvPr>
            <p:ph idx="1"/>
          </p:nvPr>
        </p:nvSpPr>
        <p:spPr>
          <a:xfrm>
            <a:off x="822959" y="1175395"/>
            <a:ext cx="7543801" cy="5682605"/>
          </a:xfrm>
        </p:spPr>
        <p:txBody>
          <a:bodyPr>
            <a:normAutofit/>
          </a:bodyPr>
          <a:lstStyle/>
          <a:p>
            <a:r>
              <a:rPr lang="en-US" altLang="zh-CN" dirty="0" smtClean="0"/>
              <a:t>Over view</a:t>
            </a:r>
          </a:p>
          <a:p>
            <a:pPr lvl="1"/>
            <a:r>
              <a:rPr lang="en-US" altLang="zh-CN" dirty="0" smtClean="0"/>
              <a:t>Analog Part</a:t>
            </a:r>
          </a:p>
          <a:p>
            <a:pPr lvl="2"/>
            <a:r>
              <a:rPr lang="en-US" altLang="zh-CN" dirty="0" smtClean="0"/>
              <a:t>160 pin QFP package or bare die</a:t>
            </a:r>
          </a:p>
          <a:p>
            <a:pPr lvl="2"/>
            <a:r>
              <a:rPr lang="en-US" altLang="zh-CN" dirty="0" smtClean="0"/>
              <a:t>Low noise PAC: &lt; 2fC</a:t>
            </a:r>
          </a:p>
          <a:p>
            <a:pPr lvl="2"/>
            <a:r>
              <a:rPr lang="en-US" altLang="zh-CN" dirty="0" smtClean="0"/>
              <a:t>2 adjustable shaper: high gain and low gain</a:t>
            </a:r>
          </a:p>
          <a:p>
            <a:pPr lvl="2"/>
            <a:r>
              <a:rPr lang="en-US" altLang="zh-CN" dirty="0" smtClean="0"/>
              <a:t>3 discriminators and triple 10-bit DAC for threshold</a:t>
            </a:r>
          </a:p>
          <a:p>
            <a:pPr lvl="2"/>
            <a:r>
              <a:rPr lang="en-US" altLang="zh-CN" dirty="0" smtClean="0"/>
              <a:t>4 bit-DAC for base line adjustment</a:t>
            </a:r>
          </a:p>
          <a:p>
            <a:pPr lvl="1"/>
            <a:r>
              <a:rPr lang="en-US" altLang="zh-CN" dirty="0" smtClean="0"/>
              <a:t>Analog to Digital Interface</a:t>
            </a:r>
          </a:p>
          <a:p>
            <a:pPr lvl="2"/>
            <a:r>
              <a:rPr lang="en-US" altLang="zh-CN" dirty="0" smtClean="0"/>
              <a:t>RS to latch the trigger</a:t>
            </a:r>
          </a:p>
          <a:p>
            <a:pPr lvl="2"/>
            <a:r>
              <a:rPr lang="en-US" altLang="zh-CN" dirty="0" smtClean="0"/>
              <a:t>Single channel data convert to 2-bits. </a:t>
            </a:r>
          </a:p>
          <a:p>
            <a:pPr lvl="1"/>
            <a:r>
              <a:rPr lang="en-US" altLang="zh-CN" dirty="0" smtClean="0"/>
              <a:t>Digital Part</a:t>
            </a:r>
          </a:p>
          <a:p>
            <a:pPr lvl="2"/>
            <a:r>
              <a:rPr lang="en-US" altLang="zh-CN" dirty="0"/>
              <a:t>Data length for one fire is </a:t>
            </a:r>
            <a:r>
              <a:rPr lang="en-US" altLang="zh-CN" dirty="0" smtClean="0"/>
              <a:t>160-bits(Including header and the Brunch ID)</a:t>
            </a:r>
          </a:p>
          <a:p>
            <a:pPr lvl="2"/>
            <a:r>
              <a:rPr lang="en-US" altLang="zh-CN" dirty="0" smtClean="0"/>
              <a:t>160bits*128 RAM</a:t>
            </a:r>
          </a:p>
          <a:p>
            <a:pPr lvl="2"/>
            <a:r>
              <a:rPr lang="en-US" altLang="zh-CN" dirty="0" smtClean="0"/>
              <a:t>Open collector buffer</a:t>
            </a:r>
          </a:p>
          <a:p>
            <a:pPr lvl="2"/>
            <a:r>
              <a:rPr lang="en-US" altLang="zh-CN" dirty="0" smtClean="0"/>
              <a:t>Redundancy of the OC lines</a:t>
            </a:r>
          </a:p>
          <a:p>
            <a:pPr lvl="2"/>
            <a:endParaRPr lang="zh-CN" altLang="en-US" dirty="0"/>
          </a:p>
        </p:txBody>
      </p:sp>
      <p:sp>
        <p:nvSpPr>
          <p:cNvPr id="4" name="灯片编号占位符 3"/>
          <p:cNvSpPr>
            <a:spLocks noGrp="1"/>
          </p:cNvSpPr>
          <p:nvPr>
            <p:ph type="sldNum" sz="quarter" idx="12"/>
          </p:nvPr>
        </p:nvSpPr>
        <p:spPr/>
        <p:txBody>
          <a:bodyPr/>
          <a:lstStyle/>
          <a:p>
            <a:fld id="{6113E31D-E2AB-40D1-8B51-AFA5AFEF393A}" type="slidenum">
              <a:rPr lang="en-US" smtClean="0"/>
              <a:t>12</a:t>
            </a:fld>
            <a:endParaRPr lang="en-US" dirty="0"/>
          </a:p>
        </p:txBody>
      </p:sp>
    </p:spTree>
    <p:extLst>
      <p:ext uri="{BB962C8B-B14F-4D97-AF65-F5344CB8AC3E}">
        <p14:creationId xmlns:p14="http://schemas.microsoft.com/office/powerpoint/2010/main" val="231517105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9891" y="822244"/>
            <a:ext cx="7749936" cy="5400000"/>
          </a:xfrm>
          <a:prstGeom prst="rect">
            <a:avLst/>
          </a:prstGeom>
        </p:spPr>
      </p:pic>
      <p:sp>
        <p:nvSpPr>
          <p:cNvPr id="2" name="标题 1"/>
          <p:cNvSpPr>
            <a:spLocks noGrp="1"/>
          </p:cNvSpPr>
          <p:nvPr>
            <p:ph type="title"/>
          </p:nvPr>
        </p:nvSpPr>
        <p:spPr/>
        <p:txBody>
          <a:bodyPr/>
          <a:lstStyle/>
          <a:p>
            <a:r>
              <a:rPr lang="en-US" altLang="zh-CN" dirty="0" smtClean="0"/>
              <a:t>Analog Part of Microro</a:t>
            </a:r>
            <a:r>
              <a:rPr lang="en-US" altLang="zh-CN" dirty="0"/>
              <a:t>c</a:t>
            </a:r>
            <a:endParaRPr lang="zh-CN" altLang="en-US" dirty="0"/>
          </a:p>
        </p:txBody>
      </p:sp>
      <p:sp>
        <p:nvSpPr>
          <p:cNvPr id="3" name="内容占位符 2"/>
          <p:cNvSpPr>
            <a:spLocks noGrp="1"/>
          </p:cNvSpPr>
          <p:nvPr>
            <p:ph idx="1"/>
          </p:nvPr>
        </p:nvSpPr>
        <p:spPr/>
        <p:txBody>
          <a:bodyPr/>
          <a:lstStyle/>
          <a:p>
            <a:pPr marL="0" indent="0">
              <a:buNone/>
            </a:pPr>
            <a:endParaRPr lang="en-US" altLang="zh-CN" dirty="0" smtClean="0"/>
          </a:p>
          <a:p>
            <a:endParaRPr lang="zh-CN" altLang="en-US" dirty="0"/>
          </a:p>
        </p:txBody>
      </p:sp>
      <p:sp>
        <p:nvSpPr>
          <p:cNvPr id="6" name="矩形标注 5"/>
          <p:cNvSpPr/>
          <p:nvPr/>
        </p:nvSpPr>
        <p:spPr>
          <a:xfrm>
            <a:off x="822959" y="4114463"/>
            <a:ext cx="3025141" cy="1511638"/>
          </a:xfrm>
          <a:prstGeom prst="wedgeRectCallout">
            <a:avLst>
              <a:gd name="adj1" fmla="val -43754"/>
              <a:gd name="adj2" fmla="val -77181"/>
            </a:avLst>
          </a:prstGeom>
          <a:solidFill>
            <a:srgbClr val="FFC000"/>
          </a:solidFill>
        </p:spPr>
        <p:style>
          <a:lnRef idx="2">
            <a:schemeClr val="accent1"/>
          </a:lnRef>
          <a:fillRef idx="1">
            <a:schemeClr val="lt1"/>
          </a:fillRef>
          <a:effectRef idx="0">
            <a:schemeClr val="accent1"/>
          </a:effectRef>
          <a:fontRef idx="minor">
            <a:schemeClr val="dk1"/>
          </a:fontRef>
        </p:style>
        <p:txBody>
          <a:bodyPr rtlCol="0" anchor="ctr"/>
          <a:lstStyle/>
          <a:p>
            <a:r>
              <a:rPr lang="en-US" altLang="zh-CN" sz="1600" dirty="0">
                <a:solidFill>
                  <a:schemeClr val="tx1"/>
                </a:solidFill>
                <a:latin typeface="Times New Roman" panose="02020603050405020304" pitchFamily="18" charset="0"/>
                <a:cs typeface="Times New Roman" panose="02020603050405020304" pitchFamily="18" charset="0"/>
              </a:rPr>
              <a:t>The noise of the PAC </a:t>
            </a:r>
            <a:r>
              <a:rPr lang="en-US" altLang="zh-CN" sz="1600" dirty="0" smtClean="0">
                <a:solidFill>
                  <a:schemeClr val="tx1"/>
                </a:solidFill>
                <a:latin typeface="Times New Roman" panose="02020603050405020304" pitchFamily="18" charset="0"/>
                <a:cs typeface="Times New Roman" panose="02020603050405020304" pitchFamily="18" charset="0"/>
              </a:rPr>
              <a:t>have </a:t>
            </a:r>
            <a:r>
              <a:rPr lang="en-US" altLang="zh-CN" sz="1600" dirty="0">
                <a:solidFill>
                  <a:schemeClr val="tx1"/>
                </a:solidFill>
                <a:latin typeface="Times New Roman" panose="02020603050405020304" pitchFamily="18" charset="0"/>
                <a:cs typeface="Times New Roman" panose="02020603050405020304" pitchFamily="18" charset="0"/>
              </a:rPr>
              <a:t>been simulated and found equal to 0.25 </a:t>
            </a:r>
            <a:r>
              <a:rPr lang="en-US" altLang="zh-CN" sz="1600" dirty="0" err="1">
                <a:solidFill>
                  <a:schemeClr val="tx1"/>
                </a:solidFill>
                <a:latin typeface="Times New Roman" panose="02020603050405020304" pitchFamily="18" charset="0"/>
                <a:cs typeface="Times New Roman" panose="02020603050405020304" pitchFamily="18" charset="0"/>
              </a:rPr>
              <a:t>fC</a:t>
            </a:r>
            <a:r>
              <a:rPr lang="en-US" altLang="zh-CN" sz="1600" dirty="0">
                <a:solidFill>
                  <a:schemeClr val="tx1"/>
                </a:solidFill>
                <a:latin typeface="Times New Roman" panose="02020603050405020304" pitchFamily="18" charset="0"/>
                <a:cs typeface="Times New Roman" panose="02020603050405020304" pitchFamily="18" charset="0"/>
              </a:rPr>
              <a:t> which allows to set the threshold of the discriminator that follow the HG shaper to a very low value such as 2fC. </a:t>
            </a:r>
            <a:endParaRPr lang="zh-CN" altLang="en-US" dirty="0"/>
          </a:p>
        </p:txBody>
      </p:sp>
      <p:sp>
        <p:nvSpPr>
          <p:cNvPr id="9" name="文本框 8"/>
          <p:cNvSpPr txBox="1"/>
          <p:nvPr/>
        </p:nvSpPr>
        <p:spPr>
          <a:xfrm>
            <a:off x="480059" y="3393568"/>
            <a:ext cx="1125373" cy="646331"/>
          </a:xfrm>
          <a:prstGeom prst="rect">
            <a:avLst/>
          </a:prstGeom>
          <a:noFill/>
        </p:spPr>
        <p:txBody>
          <a:bodyPr wrap="none" rtlCol="0">
            <a:spAutoFit/>
          </a:bodyPr>
          <a:lstStyle/>
          <a:p>
            <a:r>
              <a:rPr lang="en-US" altLang="zh-CN" dirty="0" smtClean="0">
                <a:solidFill>
                  <a:srgbClr val="FF0000"/>
                </a:solidFill>
              </a:rPr>
              <a:t>1fc~500fC</a:t>
            </a:r>
          </a:p>
          <a:p>
            <a:endParaRPr lang="zh-CN" altLang="en-US" dirty="0"/>
          </a:p>
        </p:txBody>
      </p:sp>
      <p:sp>
        <p:nvSpPr>
          <p:cNvPr id="10" name="文本框 9"/>
          <p:cNvSpPr txBox="1"/>
          <p:nvPr/>
        </p:nvSpPr>
        <p:spPr>
          <a:xfrm>
            <a:off x="2219904" y="2114646"/>
            <a:ext cx="1647246" cy="369332"/>
          </a:xfrm>
          <a:prstGeom prst="rect">
            <a:avLst/>
          </a:prstGeom>
          <a:noFill/>
          <a:ln>
            <a:solidFill>
              <a:schemeClr val="tx1"/>
            </a:solidFill>
          </a:ln>
        </p:spPr>
        <p:txBody>
          <a:bodyPr wrap="none" rtlCol="0">
            <a:spAutoFit/>
          </a:bodyPr>
          <a:lstStyle/>
          <a:p>
            <a:r>
              <a:rPr lang="en-US" altLang="zh-CN" dirty="0" smtClean="0"/>
              <a:t>Base line adjust</a:t>
            </a:r>
            <a:endParaRPr lang="zh-CN" altLang="en-US" dirty="0"/>
          </a:p>
        </p:txBody>
      </p:sp>
      <p:cxnSp>
        <p:nvCxnSpPr>
          <p:cNvPr id="12" name="直接箭头连接符 11"/>
          <p:cNvCxnSpPr>
            <a:stCxn id="10" idx="0"/>
          </p:cNvCxnSpPr>
          <p:nvPr/>
        </p:nvCxnSpPr>
        <p:spPr>
          <a:xfrm flipH="1" flipV="1">
            <a:off x="3041650" y="1890615"/>
            <a:ext cx="1877" cy="22403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2219904" y="2710918"/>
            <a:ext cx="1052596" cy="369332"/>
          </a:xfrm>
          <a:prstGeom prst="rect">
            <a:avLst/>
          </a:prstGeom>
          <a:solidFill>
            <a:schemeClr val="bg1"/>
          </a:solidFill>
        </p:spPr>
        <p:txBody>
          <a:bodyPr wrap="none" rtlCol="0">
            <a:spAutoFit/>
          </a:bodyPr>
          <a:lstStyle/>
          <a:p>
            <a:r>
              <a:rPr lang="en-US" altLang="zh-CN" dirty="0" smtClean="0">
                <a:ln>
                  <a:solidFill>
                    <a:srgbClr val="FF0000"/>
                  </a:solidFill>
                </a:ln>
                <a:solidFill>
                  <a:srgbClr val="FF0000"/>
                </a:solidFill>
              </a:rPr>
              <a:t>Low Gain</a:t>
            </a:r>
            <a:endParaRPr lang="zh-CN" altLang="en-US" dirty="0">
              <a:ln>
                <a:solidFill>
                  <a:srgbClr val="FF0000"/>
                </a:solidFill>
              </a:ln>
              <a:solidFill>
                <a:srgbClr val="FF0000"/>
              </a:solidFill>
            </a:endParaRPr>
          </a:p>
        </p:txBody>
      </p:sp>
      <p:sp>
        <p:nvSpPr>
          <p:cNvPr id="15" name="文本框 14"/>
          <p:cNvSpPr txBox="1"/>
          <p:nvPr/>
        </p:nvSpPr>
        <p:spPr>
          <a:xfrm>
            <a:off x="1238754" y="962525"/>
            <a:ext cx="1096775" cy="369332"/>
          </a:xfrm>
          <a:prstGeom prst="rect">
            <a:avLst/>
          </a:prstGeom>
          <a:solidFill>
            <a:schemeClr val="bg1"/>
          </a:solidFill>
        </p:spPr>
        <p:txBody>
          <a:bodyPr wrap="none" rtlCol="0">
            <a:spAutoFit/>
          </a:bodyPr>
          <a:lstStyle/>
          <a:p>
            <a:r>
              <a:rPr lang="en-US" altLang="zh-CN" dirty="0" smtClean="0">
                <a:ln>
                  <a:solidFill>
                    <a:srgbClr val="FF0000"/>
                  </a:solidFill>
                </a:ln>
                <a:solidFill>
                  <a:srgbClr val="FF0000"/>
                </a:solidFill>
              </a:rPr>
              <a:t>High Gain</a:t>
            </a:r>
            <a:endParaRPr lang="zh-CN" altLang="en-US" dirty="0">
              <a:ln>
                <a:solidFill>
                  <a:srgbClr val="FF0000"/>
                </a:solidFill>
              </a:ln>
              <a:solidFill>
                <a:srgbClr val="FF0000"/>
              </a:solidFill>
            </a:endParaRPr>
          </a:p>
        </p:txBody>
      </p:sp>
      <p:sp>
        <p:nvSpPr>
          <p:cNvPr id="17" name="灯片编号占位符 16"/>
          <p:cNvSpPr>
            <a:spLocks noGrp="1"/>
          </p:cNvSpPr>
          <p:nvPr>
            <p:ph type="sldNum" sz="quarter" idx="12"/>
          </p:nvPr>
        </p:nvSpPr>
        <p:spPr/>
        <p:txBody>
          <a:bodyPr/>
          <a:lstStyle/>
          <a:p>
            <a:fld id="{6113E31D-E2AB-40D1-8B51-AFA5AFEF393A}" type="slidenum">
              <a:rPr lang="en-US" smtClean="0"/>
              <a:t>13</a:t>
            </a:fld>
            <a:endParaRPr lang="en-US" dirty="0"/>
          </a:p>
        </p:txBody>
      </p:sp>
    </p:spTree>
    <p:extLst>
      <p:ext uri="{BB962C8B-B14F-4D97-AF65-F5344CB8AC3E}">
        <p14:creationId xmlns:p14="http://schemas.microsoft.com/office/powerpoint/2010/main" val="426529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2954904" y="4014894"/>
            <a:ext cx="5411856" cy="2257949"/>
            <a:chOff x="4178300" y="3522244"/>
            <a:chExt cx="5411856" cy="2257949"/>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b="55686"/>
            <a:stretch/>
          </p:blipFill>
          <p:spPr>
            <a:xfrm>
              <a:off x="4178300" y="3522244"/>
              <a:ext cx="5411856" cy="1335506"/>
            </a:xfrm>
            <a:prstGeom prst="rect">
              <a:avLst/>
            </a:prstGeom>
          </p:spPr>
        </p:pic>
        <p:pic>
          <p:nvPicPr>
            <p:cNvPr id="6" name="图片 5"/>
            <p:cNvPicPr>
              <a:picLocks noChangeAspect="1"/>
            </p:cNvPicPr>
            <p:nvPr/>
          </p:nvPicPr>
          <p:blipFill rotWithShape="1">
            <a:blip r:embed="rId2">
              <a:extLst>
                <a:ext uri="{28A0092B-C50C-407E-A947-70E740481C1C}">
                  <a14:useLocalDpi xmlns:a14="http://schemas.microsoft.com/office/drawing/2010/main" val="0"/>
                </a:ext>
              </a:extLst>
            </a:blip>
            <a:srcRect t="70151"/>
            <a:stretch/>
          </p:blipFill>
          <p:spPr>
            <a:xfrm>
              <a:off x="4178300" y="4880628"/>
              <a:ext cx="5411856" cy="899565"/>
            </a:xfrm>
            <a:prstGeom prst="rect">
              <a:avLst/>
            </a:prstGeom>
          </p:spPr>
        </p:pic>
      </p:grpSp>
      <p:sp>
        <p:nvSpPr>
          <p:cNvPr id="2" name="标题 1"/>
          <p:cNvSpPr>
            <a:spLocks noGrp="1"/>
          </p:cNvSpPr>
          <p:nvPr>
            <p:ph type="title"/>
          </p:nvPr>
        </p:nvSpPr>
        <p:spPr/>
        <p:txBody>
          <a:bodyPr/>
          <a:lstStyle/>
          <a:p>
            <a:r>
              <a:rPr lang="en-US" altLang="zh-CN" dirty="0" smtClean="0"/>
              <a:t>Digital Part</a:t>
            </a:r>
            <a:endParaRPr lang="zh-CN" altLang="en-US" dirty="0"/>
          </a:p>
        </p:txBody>
      </p:sp>
      <p:sp>
        <p:nvSpPr>
          <p:cNvPr id="3" name="内容占位符 2"/>
          <p:cNvSpPr>
            <a:spLocks noGrp="1"/>
          </p:cNvSpPr>
          <p:nvPr>
            <p:ph idx="1"/>
          </p:nvPr>
        </p:nvSpPr>
        <p:spPr/>
        <p:txBody>
          <a:bodyPr/>
          <a:lstStyle/>
          <a:p>
            <a:r>
              <a:rPr lang="en-US" altLang="zh-CN" dirty="0" smtClean="0"/>
              <a:t>Single Channel Encode</a:t>
            </a:r>
          </a:p>
          <a:p>
            <a:endParaRPr lang="en-US" altLang="zh-CN" dirty="0"/>
          </a:p>
          <a:p>
            <a:endParaRPr lang="en-US" altLang="zh-CN" dirty="0" smtClean="0"/>
          </a:p>
          <a:p>
            <a:endParaRPr lang="en-US" altLang="zh-CN" dirty="0"/>
          </a:p>
          <a:p>
            <a:r>
              <a:rPr lang="en-US" altLang="zh-CN" dirty="0" smtClean="0"/>
              <a:t>RAM Data Structure</a:t>
            </a:r>
          </a:p>
          <a:p>
            <a:pPr lvl="1"/>
            <a:r>
              <a:rPr lang="en-US" altLang="zh-CN" dirty="0" smtClean="0"/>
              <a:t>Max event:127</a:t>
            </a:r>
          </a:p>
          <a:p>
            <a:pPr lvl="1"/>
            <a:endParaRPr lang="en-US" altLang="zh-CN" dirty="0" smtClean="0"/>
          </a:p>
        </p:txBody>
      </p:sp>
      <p:graphicFrame>
        <p:nvGraphicFramePr>
          <p:cNvPr id="4" name="表格 3"/>
          <p:cNvGraphicFramePr>
            <a:graphicFrameLocks noGrp="1"/>
          </p:cNvGraphicFramePr>
          <p:nvPr>
            <p:extLst>
              <p:ext uri="{D42A27DB-BD31-4B8C-83A1-F6EECF244321}">
                <p14:modId xmlns:p14="http://schemas.microsoft.com/office/powerpoint/2010/main" val="3964003808"/>
              </p:ext>
            </p:extLst>
          </p:nvPr>
        </p:nvGraphicFramePr>
        <p:xfrm>
          <a:off x="1130300" y="1579144"/>
          <a:ext cx="6096000" cy="1854200"/>
        </p:xfrm>
        <a:graphic>
          <a:graphicData uri="http://schemas.openxmlformats.org/drawingml/2006/table">
            <a:tbl>
              <a:tblPr firstRow="1" bandRow="1">
                <a:tableStyleId>{5C22544A-7EE6-4342-B048-85BDC9FD1C3A}</a:tableStyleId>
              </a:tblPr>
              <a:tblGrid>
                <a:gridCol w="1219200"/>
                <a:gridCol w="1219200"/>
                <a:gridCol w="1219200"/>
                <a:gridCol w="1219200"/>
                <a:gridCol w="1219200"/>
              </a:tblGrid>
              <a:tr h="370840">
                <a:tc>
                  <a:txBody>
                    <a:bodyPr/>
                    <a:lstStyle/>
                    <a:p>
                      <a:pPr algn="ctr"/>
                      <a:r>
                        <a:rPr lang="en-US" altLang="zh-CN" dirty="0" smtClean="0"/>
                        <a:t>&lt;Discri2&gt;</a:t>
                      </a:r>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smtClean="0"/>
                        <a:t>&lt;Discri1&gt;</a:t>
                      </a:r>
                      <a:endParaRPr lang="zh-CN" altLang="en-US" dirty="0"/>
                    </a:p>
                  </a:txBody>
                  <a:tcPr/>
                </a:tc>
                <a:tc>
                  <a:txBody>
                    <a:bodyPr/>
                    <a:lstStyle/>
                    <a:p>
                      <a:pPr algn="ctr"/>
                      <a:r>
                        <a:rPr lang="en-US" altLang="zh-CN" dirty="0" smtClean="0"/>
                        <a:t>&lt;Discri0&gt;</a:t>
                      </a:r>
                      <a:endParaRPr lang="zh-CN" altLang="en-US" dirty="0"/>
                    </a:p>
                  </a:txBody>
                  <a:tcPr/>
                </a:tc>
                <a:tc>
                  <a:txBody>
                    <a:bodyPr/>
                    <a:lstStyle/>
                    <a:p>
                      <a:r>
                        <a:rPr lang="en-US" altLang="zh-CN" dirty="0" smtClean="0"/>
                        <a:t>Encode&lt;1&gt;</a:t>
                      </a:r>
                      <a:endParaRPr lang="zh-CN" altLang="en-US" dirty="0"/>
                    </a:p>
                  </a:txBody>
                  <a:tcPr/>
                </a:tc>
                <a:tc>
                  <a:txBody>
                    <a:bodyPr/>
                    <a:lstStyle/>
                    <a:p>
                      <a:r>
                        <a:rPr lang="en-US" altLang="zh-CN" dirty="0" smtClean="0"/>
                        <a:t>Encode&lt;0&gt;</a:t>
                      </a:r>
                      <a:endParaRPr lang="zh-CN" altLang="en-US" dirty="0"/>
                    </a:p>
                  </a:txBody>
                  <a:tcPr/>
                </a:tc>
              </a:tr>
              <a:tr h="370840">
                <a:tc>
                  <a:txBody>
                    <a:bodyPr/>
                    <a:lstStyle/>
                    <a:p>
                      <a:pPr algn="ctr"/>
                      <a:r>
                        <a:rPr lang="en-US" altLang="zh-CN" dirty="0" smtClean="0"/>
                        <a:t>0</a:t>
                      </a:r>
                      <a:endParaRPr lang="zh-CN" altLang="en-US" dirty="0"/>
                    </a:p>
                  </a:txBody>
                  <a:tcPr/>
                </a:tc>
                <a:tc>
                  <a:txBody>
                    <a:bodyPr/>
                    <a:lstStyle/>
                    <a:p>
                      <a:pPr algn="ctr"/>
                      <a:r>
                        <a:rPr lang="en-US" altLang="zh-CN" dirty="0" smtClean="0"/>
                        <a:t>0</a:t>
                      </a:r>
                      <a:endParaRPr lang="zh-CN" altLang="en-US" dirty="0"/>
                    </a:p>
                  </a:txBody>
                  <a:tcPr/>
                </a:tc>
                <a:tc>
                  <a:txBody>
                    <a:bodyPr/>
                    <a:lstStyle/>
                    <a:p>
                      <a:pPr algn="ctr"/>
                      <a:r>
                        <a:rPr lang="en-US" altLang="zh-CN" dirty="0" smtClean="0"/>
                        <a:t>0</a:t>
                      </a:r>
                      <a:endParaRPr lang="zh-CN" altLang="en-US" dirty="0"/>
                    </a:p>
                  </a:txBody>
                  <a:tcPr/>
                </a:tc>
                <a:tc>
                  <a:txBody>
                    <a:bodyPr/>
                    <a:lstStyle/>
                    <a:p>
                      <a:pPr algn="ctr"/>
                      <a:r>
                        <a:rPr lang="en-US" altLang="zh-CN" dirty="0" smtClean="0"/>
                        <a:t>0</a:t>
                      </a:r>
                      <a:endParaRPr lang="zh-CN" altLang="en-US" dirty="0"/>
                    </a:p>
                  </a:txBody>
                  <a:tcPr/>
                </a:tc>
                <a:tc>
                  <a:txBody>
                    <a:bodyPr/>
                    <a:lstStyle/>
                    <a:p>
                      <a:pPr algn="ctr"/>
                      <a:r>
                        <a:rPr lang="en-US" altLang="zh-CN" dirty="0" smtClean="0"/>
                        <a:t>0</a:t>
                      </a:r>
                      <a:endParaRPr lang="zh-CN" altLang="en-US" dirty="0"/>
                    </a:p>
                  </a:txBody>
                  <a:tcPr/>
                </a:tc>
              </a:tr>
              <a:tr h="370840">
                <a:tc>
                  <a:txBody>
                    <a:bodyPr/>
                    <a:lstStyle/>
                    <a:p>
                      <a:pPr algn="ctr"/>
                      <a:r>
                        <a:rPr lang="en-US" altLang="zh-CN" dirty="0" smtClean="0"/>
                        <a:t>0</a:t>
                      </a:r>
                      <a:endParaRPr lang="zh-CN" altLang="en-US" dirty="0"/>
                    </a:p>
                  </a:txBody>
                  <a:tcPr/>
                </a:tc>
                <a:tc>
                  <a:txBody>
                    <a:bodyPr/>
                    <a:lstStyle/>
                    <a:p>
                      <a:pPr algn="ctr"/>
                      <a:r>
                        <a:rPr lang="en-US" altLang="zh-CN" dirty="0" smtClean="0"/>
                        <a:t>0</a:t>
                      </a:r>
                      <a:endParaRPr lang="zh-CN" altLang="en-US" dirty="0"/>
                    </a:p>
                  </a:txBody>
                  <a:tcPr/>
                </a:tc>
                <a:tc>
                  <a:txBody>
                    <a:bodyPr/>
                    <a:lstStyle/>
                    <a:p>
                      <a:pPr algn="ctr"/>
                      <a:r>
                        <a:rPr lang="en-US" altLang="zh-CN" dirty="0" smtClean="0"/>
                        <a:t>1</a:t>
                      </a:r>
                      <a:endParaRPr lang="zh-CN" altLang="en-US" dirty="0"/>
                    </a:p>
                  </a:txBody>
                  <a:tcPr/>
                </a:tc>
                <a:tc>
                  <a:txBody>
                    <a:bodyPr/>
                    <a:lstStyle/>
                    <a:p>
                      <a:pPr algn="ctr"/>
                      <a:r>
                        <a:rPr lang="en-US" altLang="zh-CN" dirty="0" smtClean="0"/>
                        <a:t>0</a:t>
                      </a:r>
                      <a:endParaRPr lang="zh-CN" altLang="en-US" dirty="0"/>
                    </a:p>
                  </a:txBody>
                  <a:tcPr/>
                </a:tc>
                <a:tc>
                  <a:txBody>
                    <a:bodyPr/>
                    <a:lstStyle/>
                    <a:p>
                      <a:pPr algn="ctr"/>
                      <a:r>
                        <a:rPr lang="en-US" altLang="zh-CN" dirty="0" smtClean="0"/>
                        <a:t>1</a:t>
                      </a:r>
                      <a:endParaRPr lang="zh-CN" altLang="en-US" dirty="0"/>
                    </a:p>
                  </a:txBody>
                  <a:tcPr/>
                </a:tc>
              </a:tr>
              <a:tr h="370840">
                <a:tc>
                  <a:txBody>
                    <a:bodyPr/>
                    <a:lstStyle/>
                    <a:p>
                      <a:pPr algn="ctr"/>
                      <a:r>
                        <a:rPr lang="en-US" altLang="zh-CN" dirty="0" smtClean="0"/>
                        <a:t>0</a:t>
                      </a:r>
                      <a:endParaRPr lang="zh-CN" altLang="en-US" dirty="0"/>
                    </a:p>
                  </a:txBody>
                  <a:tcPr/>
                </a:tc>
                <a:tc>
                  <a:txBody>
                    <a:bodyPr/>
                    <a:lstStyle/>
                    <a:p>
                      <a:pPr algn="ctr"/>
                      <a:r>
                        <a:rPr lang="en-US" altLang="zh-CN" dirty="0" smtClean="0"/>
                        <a:t>1</a:t>
                      </a:r>
                      <a:endParaRPr lang="zh-CN" altLang="en-US" dirty="0"/>
                    </a:p>
                  </a:txBody>
                  <a:tcPr/>
                </a:tc>
                <a:tc>
                  <a:txBody>
                    <a:bodyPr/>
                    <a:lstStyle/>
                    <a:p>
                      <a:pPr algn="ctr"/>
                      <a:r>
                        <a:rPr lang="en-US" altLang="zh-CN" dirty="0" smtClean="0"/>
                        <a:t>1</a:t>
                      </a:r>
                      <a:endParaRPr lang="zh-CN" altLang="en-US" dirty="0"/>
                    </a:p>
                  </a:txBody>
                  <a:tcPr/>
                </a:tc>
                <a:tc>
                  <a:txBody>
                    <a:bodyPr/>
                    <a:lstStyle/>
                    <a:p>
                      <a:pPr algn="ctr"/>
                      <a:r>
                        <a:rPr lang="en-US" altLang="zh-CN" dirty="0" smtClean="0"/>
                        <a:t>1</a:t>
                      </a:r>
                      <a:endParaRPr lang="zh-CN" altLang="en-US" dirty="0"/>
                    </a:p>
                  </a:txBody>
                  <a:tcPr/>
                </a:tc>
                <a:tc>
                  <a:txBody>
                    <a:bodyPr/>
                    <a:lstStyle/>
                    <a:p>
                      <a:pPr algn="ctr"/>
                      <a:r>
                        <a:rPr lang="en-US" altLang="zh-CN" dirty="0" smtClean="0"/>
                        <a:t>0</a:t>
                      </a:r>
                      <a:endParaRPr lang="zh-CN" altLang="en-US" dirty="0"/>
                    </a:p>
                  </a:txBody>
                  <a:tcPr/>
                </a:tc>
              </a:tr>
              <a:tr h="370840">
                <a:tc>
                  <a:txBody>
                    <a:bodyPr/>
                    <a:lstStyle/>
                    <a:p>
                      <a:pPr algn="ctr"/>
                      <a:r>
                        <a:rPr lang="en-US" altLang="zh-CN" dirty="0" smtClean="0"/>
                        <a:t>1</a:t>
                      </a:r>
                      <a:endParaRPr lang="zh-CN" altLang="en-US" dirty="0"/>
                    </a:p>
                  </a:txBody>
                  <a:tcPr/>
                </a:tc>
                <a:tc>
                  <a:txBody>
                    <a:bodyPr/>
                    <a:lstStyle/>
                    <a:p>
                      <a:pPr algn="ctr"/>
                      <a:r>
                        <a:rPr lang="en-US" altLang="zh-CN" dirty="0" smtClean="0"/>
                        <a:t>1</a:t>
                      </a:r>
                      <a:endParaRPr lang="zh-CN" altLang="en-US" dirty="0"/>
                    </a:p>
                  </a:txBody>
                  <a:tcPr/>
                </a:tc>
                <a:tc>
                  <a:txBody>
                    <a:bodyPr/>
                    <a:lstStyle/>
                    <a:p>
                      <a:pPr algn="ctr"/>
                      <a:r>
                        <a:rPr lang="en-US" altLang="zh-CN" dirty="0" smtClean="0"/>
                        <a:t>1</a:t>
                      </a:r>
                      <a:endParaRPr lang="zh-CN" altLang="en-US" dirty="0"/>
                    </a:p>
                  </a:txBody>
                  <a:tcPr/>
                </a:tc>
                <a:tc>
                  <a:txBody>
                    <a:bodyPr/>
                    <a:lstStyle/>
                    <a:p>
                      <a:pPr algn="ctr"/>
                      <a:r>
                        <a:rPr lang="en-US" altLang="zh-CN" dirty="0" smtClean="0"/>
                        <a:t>1</a:t>
                      </a:r>
                      <a:endParaRPr lang="zh-CN" altLang="en-US" dirty="0"/>
                    </a:p>
                  </a:txBody>
                  <a:tcPr/>
                </a:tc>
                <a:tc>
                  <a:txBody>
                    <a:bodyPr/>
                    <a:lstStyle/>
                    <a:p>
                      <a:pPr algn="ctr"/>
                      <a:r>
                        <a:rPr lang="en-US" altLang="zh-CN" dirty="0" smtClean="0"/>
                        <a:t>1</a:t>
                      </a:r>
                      <a:endParaRPr lang="zh-CN" altLang="en-US" dirty="0"/>
                    </a:p>
                  </a:txBody>
                  <a:tcPr/>
                </a:tc>
              </a:tr>
            </a:tbl>
          </a:graphicData>
        </a:graphic>
      </p:graphicFrame>
      <p:sp>
        <p:nvSpPr>
          <p:cNvPr id="8" name="灯片编号占位符 7"/>
          <p:cNvSpPr>
            <a:spLocks noGrp="1"/>
          </p:cNvSpPr>
          <p:nvPr>
            <p:ph type="sldNum" sz="quarter" idx="12"/>
          </p:nvPr>
        </p:nvSpPr>
        <p:spPr/>
        <p:txBody>
          <a:bodyPr/>
          <a:lstStyle/>
          <a:p>
            <a:fld id="{6113E31D-E2AB-40D1-8B51-AFA5AFEF393A}" type="slidenum">
              <a:rPr lang="en-US" smtClean="0"/>
              <a:t>14</a:t>
            </a:fld>
            <a:endParaRPr lang="en-US" dirty="0"/>
          </a:p>
        </p:txBody>
      </p:sp>
    </p:spTree>
    <p:extLst>
      <p:ext uri="{BB962C8B-B14F-4D97-AF65-F5344CB8AC3E}">
        <p14:creationId xmlns:p14="http://schemas.microsoft.com/office/powerpoint/2010/main" val="262170924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Digital Part</a:t>
            </a:r>
            <a:endParaRPr lang="zh-CN" altLang="en-US" dirty="0"/>
          </a:p>
        </p:txBody>
      </p:sp>
      <p:sp>
        <p:nvSpPr>
          <p:cNvPr id="3" name="内容占位符 2"/>
          <p:cNvSpPr>
            <a:spLocks noGrp="1"/>
          </p:cNvSpPr>
          <p:nvPr>
            <p:ph idx="1"/>
          </p:nvPr>
        </p:nvSpPr>
        <p:spPr>
          <a:xfrm>
            <a:off x="822959" y="1175395"/>
            <a:ext cx="7543801" cy="5682605"/>
          </a:xfrm>
        </p:spPr>
        <p:txBody>
          <a:bodyPr>
            <a:normAutofit/>
          </a:bodyPr>
          <a:lstStyle/>
          <a:p>
            <a:r>
              <a:rPr lang="en-US" altLang="zh-CN" dirty="0" smtClean="0"/>
              <a:t>Redundancy of OC Line</a:t>
            </a:r>
          </a:p>
          <a:p>
            <a:pPr lvl="1"/>
            <a:r>
              <a:rPr lang="en-US" altLang="zh-CN" dirty="0"/>
              <a:t>To </a:t>
            </a:r>
            <a:r>
              <a:rPr lang="en-US" altLang="zh-CN" dirty="0" smtClean="0"/>
              <a:t>ensure </a:t>
            </a:r>
            <a:r>
              <a:rPr lang="en-US" altLang="zh-CN" dirty="0"/>
              <a:t>the </a:t>
            </a:r>
            <a:r>
              <a:rPr lang="en-US" altLang="zh-CN" dirty="0" smtClean="0"/>
              <a:t>reliability the </a:t>
            </a:r>
            <a:r>
              <a:rPr lang="en-US" altLang="zh-CN" dirty="0" err="1" smtClean="0"/>
              <a:t>Doutb</a:t>
            </a:r>
            <a:r>
              <a:rPr lang="en-US" altLang="zh-CN" dirty="0"/>
              <a:t>, </a:t>
            </a:r>
            <a:r>
              <a:rPr lang="en-US" altLang="zh-CN" dirty="0" err="1" smtClean="0"/>
              <a:t>transmitonb</a:t>
            </a:r>
            <a:r>
              <a:rPr lang="en-US" altLang="zh-CN" dirty="0"/>
              <a:t>, </a:t>
            </a:r>
            <a:r>
              <a:rPr lang="en-US" altLang="zh-CN" dirty="0" smtClean="0"/>
              <a:t>start and  </a:t>
            </a:r>
            <a:r>
              <a:rPr lang="en-US" altLang="zh-CN" dirty="0"/>
              <a:t>end </a:t>
            </a:r>
            <a:r>
              <a:rPr lang="en-US" altLang="zh-CN" dirty="0" smtClean="0"/>
              <a:t>readout signals </a:t>
            </a:r>
            <a:r>
              <a:rPr lang="en-US" altLang="zh-CN" dirty="0"/>
              <a:t>have been </a:t>
            </a:r>
            <a:r>
              <a:rPr lang="en-US" altLang="zh-CN" dirty="0" smtClean="0"/>
              <a:t>doubled</a:t>
            </a:r>
          </a:p>
          <a:p>
            <a:r>
              <a:rPr lang="en-US" altLang="zh-CN" dirty="0" smtClean="0"/>
              <a:t>Daisy Chain</a:t>
            </a:r>
          </a:p>
          <a:p>
            <a:pPr lvl="1"/>
            <a:r>
              <a:rPr lang="en-US" altLang="zh-CN" dirty="0" smtClean="0"/>
              <a:t>The ASIC can work in daisy chain mode. Thus in ASU, the ASIC can be arranged in a matrix. Each row lay out in daisy chain and each column in parallel</a:t>
            </a:r>
          </a:p>
          <a:p>
            <a:r>
              <a:rPr lang="en-US" altLang="zh-CN" dirty="0" smtClean="0"/>
              <a:t>Power Consumption</a:t>
            </a:r>
          </a:p>
          <a:p>
            <a:pPr lvl="1"/>
            <a:r>
              <a:rPr lang="en-US" altLang="zh-CN" dirty="0" smtClean="0"/>
              <a:t>Max power consumption: </a:t>
            </a:r>
            <a:r>
              <a:rPr lang="el-GR" altLang="zh-CN" dirty="0" smtClean="0"/>
              <a:t>10μ</a:t>
            </a:r>
            <a:r>
              <a:rPr lang="en-US" altLang="zh-CN" dirty="0"/>
              <a:t>W/Channel </a:t>
            </a:r>
            <a:r>
              <a:rPr lang="en-US" altLang="zh-CN" dirty="0" smtClean="0"/>
              <a:t>-&gt;640</a:t>
            </a:r>
            <a:r>
              <a:rPr lang="el-GR" altLang="zh-CN" dirty="0" smtClean="0"/>
              <a:t>μ</a:t>
            </a:r>
            <a:r>
              <a:rPr lang="en-US" altLang="zh-CN" dirty="0" smtClean="0"/>
              <a:t>W/ASIC</a:t>
            </a:r>
          </a:p>
          <a:p>
            <a:pPr lvl="1"/>
            <a:r>
              <a:rPr lang="en-US" altLang="zh-CN" dirty="0" smtClean="0"/>
              <a:t>The power pulsing mode consists in switching off the bias current of the various cell in </a:t>
            </a:r>
            <a:r>
              <a:rPr lang="en-US" altLang="zh-CN" dirty="0" err="1" smtClean="0"/>
              <a:t>interbunch</a:t>
            </a:r>
            <a:endParaRPr lang="en-US" altLang="zh-CN" dirty="0" smtClean="0"/>
          </a:p>
          <a:p>
            <a:pPr lvl="1"/>
            <a:r>
              <a:rPr lang="en-US" altLang="zh-CN" dirty="0" smtClean="0"/>
              <a:t>With power pulsing and 0.5% duty-cycle, mean power consumption is 3.2</a:t>
            </a:r>
            <a:r>
              <a:rPr lang="el-GR" altLang="zh-CN" dirty="0" smtClean="0"/>
              <a:t>μ</a:t>
            </a:r>
            <a:r>
              <a:rPr lang="en-US" altLang="zh-CN" dirty="0" smtClean="0"/>
              <a:t>W/ASIC</a:t>
            </a:r>
            <a:endParaRPr lang="zh-CN" altLang="en-US" dirty="0"/>
          </a:p>
        </p:txBody>
      </p:sp>
      <p:sp>
        <p:nvSpPr>
          <p:cNvPr id="4" name="灯片编号占位符 3"/>
          <p:cNvSpPr>
            <a:spLocks noGrp="1"/>
          </p:cNvSpPr>
          <p:nvPr>
            <p:ph type="sldNum" sz="quarter" idx="12"/>
          </p:nvPr>
        </p:nvSpPr>
        <p:spPr/>
        <p:txBody>
          <a:bodyPr/>
          <a:lstStyle/>
          <a:p>
            <a:fld id="{6113E31D-E2AB-40D1-8B51-AFA5AFEF393A}" type="slidenum">
              <a:rPr lang="en-US" smtClean="0"/>
              <a:t>15</a:t>
            </a:fld>
            <a:endParaRPr lang="en-US" dirty="0"/>
          </a:p>
        </p:txBody>
      </p:sp>
    </p:spTree>
    <p:extLst>
      <p:ext uri="{BB962C8B-B14F-4D97-AF65-F5344CB8AC3E}">
        <p14:creationId xmlns:p14="http://schemas.microsoft.com/office/powerpoint/2010/main" val="262635912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SDHCAL </a:t>
            </a:r>
            <a:r>
              <a:rPr lang="en-US" altLang="zh-CN" dirty="0" smtClean="0"/>
              <a:t>Readout </a:t>
            </a:r>
            <a:r>
              <a:rPr lang="en-US" altLang="zh-CN" dirty="0"/>
              <a:t>for </a:t>
            </a:r>
            <a:r>
              <a:rPr lang="en-US" altLang="zh-CN" dirty="0" smtClean="0"/>
              <a:t>Future</a:t>
            </a:r>
            <a:endParaRPr lang="zh-CN" altLang="en-US" dirty="0"/>
          </a:p>
        </p:txBody>
      </p:sp>
      <p:pic>
        <p:nvPicPr>
          <p:cNvPr id="4" name="图片 3"/>
          <p:cNvPicPr>
            <a:picLocks noChangeAspect="1"/>
          </p:cNvPicPr>
          <p:nvPr/>
        </p:nvPicPr>
        <p:blipFill>
          <a:blip r:embed="rId2"/>
          <a:stretch>
            <a:fillRect/>
          </a:stretch>
        </p:blipFill>
        <p:spPr>
          <a:xfrm>
            <a:off x="563869" y="1100831"/>
            <a:ext cx="8061981" cy="5220000"/>
          </a:xfrm>
          <a:prstGeom prst="rect">
            <a:avLst/>
          </a:prstGeom>
        </p:spPr>
      </p:pic>
      <p:sp>
        <p:nvSpPr>
          <p:cNvPr id="5" name="灯片编号占位符 4"/>
          <p:cNvSpPr>
            <a:spLocks noGrp="1"/>
          </p:cNvSpPr>
          <p:nvPr>
            <p:ph type="sldNum" sz="quarter" idx="12"/>
          </p:nvPr>
        </p:nvSpPr>
        <p:spPr/>
        <p:txBody>
          <a:bodyPr/>
          <a:lstStyle/>
          <a:p>
            <a:fld id="{6113E31D-E2AB-40D1-8B51-AFA5AFEF393A}" type="slidenum">
              <a:rPr lang="en-US" smtClean="0"/>
              <a:t>16</a:t>
            </a:fld>
            <a:endParaRPr lang="en-US" dirty="0"/>
          </a:p>
        </p:txBody>
      </p:sp>
    </p:spTree>
    <p:extLst>
      <p:ext uri="{BB962C8B-B14F-4D97-AF65-F5344CB8AC3E}">
        <p14:creationId xmlns:p14="http://schemas.microsoft.com/office/powerpoint/2010/main" val="352670338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ECAL&amp;HCAL </a:t>
            </a:r>
            <a:r>
              <a:rPr lang="en-US" altLang="zh-CN" dirty="0" smtClean="0"/>
              <a:t>Readout For Future</a:t>
            </a:r>
            <a:endParaRPr lang="zh-CN" altLang="en-US" dirty="0"/>
          </a:p>
        </p:txBody>
      </p:sp>
      <p:sp>
        <p:nvSpPr>
          <p:cNvPr id="3" name="内容占位符 2"/>
          <p:cNvSpPr>
            <a:spLocks noGrp="1"/>
          </p:cNvSpPr>
          <p:nvPr>
            <p:ph idx="1"/>
          </p:nvPr>
        </p:nvSpPr>
        <p:spPr/>
        <p:txBody>
          <a:bodyPr/>
          <a:lstStyle/>
          <a:p>
            <a:endParaRPr lang="zh-CN" altLang="en-US"/>
          </a:p>
        </p:txBody>
      </p:sp>
      <p:pic>
        <p:nvPicPr>
          <p:cNvPr id="4" name="图片 3"/>
          <p:cNvPicPr>
            <a:picLocks noChangeAspect="1"/>
          </p:cNvPicPr>
          <p:nvPr/>
        </p:nvPicPr>
        <p:blipFill>
          <a:blip r:embed="rId2"/>
          <a:stretch>
            <a:fillRect/>
          </a:stretch>
        </p:blipFill>
        <p:spPr>
          <a:xfrm>
            <a:off x="58134" y="1283869"/>
            <a:ext cx="9085866" cy="4476750"/>
          </a:xfrm>
          <a:prstGeom prst="rect">
            <a:avLst/>
          </a:prstGeom>
        </p:spPr>
      </p:pic>
      <p:sp>
        <p:nvSpPr>
          <p:cNvPr id="5" name="灯片编号占位符 4"/>
          <p:cNvSpPr>
            <a:spLocks noGrp="1"/>
          </p:cNvSpPr>
          <p:nvPr>
            <p:ph type="sldNum" sz="quarter" idx="12"/>
          </p:nvPr>
        </p:nvSpPr>
        <p:spPr/>
        <p:txBody>
          <a:bodyPr/>
          <a:lstStyle/>
          <a:p>
            <a:fld id="{6113E31D-E2AB-40D1-8B51-AFA5AFEF393A}" type="slidenum">
              <a:rPr lang="en-US" smtClean="0"/>
              <a:t>17</a:t>
            </a:fld>
            <a:endParaRPr lang="en-US" dirty="0"/>
          </a:p>
        </p:txBody>
      </p:sp>
    </p:spTree>
    <p:extLst>
      <p:ext uri="{BB962C8B-B14F-4D97-AF65-F5344CB8AC3E}">
        <p14:creationId xmlns:p14="http://schemas.microsoft.com/office/powerpoint/2010/main" val="36020391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Phase I Prototype</a:t>
            </a:r>
            <a:endParaRPr lang="zh-CN" altLang="en-US" dirty="0"/>
          </a:p>
        </p:txBody>
      </p:sp>
      <p:sp>
        <p:nvSpPr>
          <p:cNvPr id="3" name="内容占位符 2"/>
          <p:cNvSpPr>
            <a:spLocks noGrp="1"/>
          </p:cNvSpPr>
          <p:nvPr>
            <p:ph idx="1"/>
          </p:nvPr>
        </p:nvSpPr>
        <p:spPr/>
        <p:txBody>
          <a:bodyPr/>
          <a:lstStyle/>
          <a:p>
            <a:r>
              <a:rPr lang="en-US" altLang="zh-CN" dirty="0" smtClean="0"/>
              <a:t>Structure of </a:t>
            </a:r>
            <a:r>
              <a:rPr lang="en-US" altLang="zh-CN" dirty="0" smtClean="0"/>
              <a:t>Prototype</a:t>
            </a:r>
            <a:endParaRPr lang="en-US" altLang="zh-CN" dirty="0" smtClean="0"/>
          </a:p>
          <a:p>
            <a:endParaRPr lang="en-US" altLang="zh-CN" dirty="0"/>
          </a:p>
          <a:p>
            <a:endParaRPr lang="en-US" altLang="zh-CN" dirty="0" smtClean="0"/>
          </a:p>
          <a:p>
            <a:endParaRPr lang="en-US" altLang="zh-CN" dirty="0"/>
          </a:p>
          <a:p>
            <a:endParaRPr lang="en-US" altLang="zh-CN" dirty="0" smtClean="0"/>
          </a:p>
          <a:p>
            <a:endParaRPr lang="en-US" altLang="zh-CN" dirty="0" smtClean="0"/>
          </a:p>
          <a:p>
            <a:r>
              <a:rPr lang="en-US" altLang="zh-CN" dirty="0" smtClean="0"/>
              <a:t>The connector among boards is 4-layers soft PCB</a:t>
            </a:r>
          </a:p>
          <a:p>
            <a:r>
              <a:rPr lang="en-US" altLang="zh-CN" dirty="0" smtClean="0"/>
              <a:t>All the boards are completed</a:t>
            </a:r>
            <a:endParaRPr lang="zh-CN" altLang="en-US" dirty="0"/>
          </a:p>
        </p:txBody>
      </p:sp>
      <p:sp>
        <p:nvSpPr>
          <p:cNvPr id="4" name="灯片编号占位符 3"/>
          <p:cNvSpPr>
            <a:spLocks noGrp="1"/>
          </p:cNvSpPr>
          <p:nvPr>
            <p:ph type="sldNum" sz="quarter" idx="12"/>
          </p:nvPr>
        </p:nvSpPr>
        <p:spPr/>
        <p:txBody>
          <a:bodyPr/>
          <a:lstStyle/>
          <a:p>
            <a:fld id="{6113E31D-E2AB-40D1-8B51-AFA5AFEF393A}" type="slidenum">
              <a:rPr lang="en-US" smtClean="0"/>
              <a:t>18</a:t>
            </a:fld>
            <a:endParaRPr lang="en-US" dirty="0"/>
          </a:p>
        </p:txBody>
      </p:sp>
      <p:pic>
        <p:nvPicPr>
          <p:cNvPr id="5" name="图片 4"/>
          <p:cNvPicPr>
            <a:picLocks noChangeAspect="1"/>
          </p:cNvPicPr>
          <p:nvPr/>
        </p:nvPicPr>
        <p:blipFill>
          <a:blip r:embed="rId2"/>
          <a:stretch>
            <a:fillRect/>
          </a:stretch>
        </p:blipFill>
        <p:spPr>
          <a:xfrm>
            <a:off x="926218" y="1615390"/>
            <a:ext cx="7337281" cy="2611219"/>
          </a:xfrm>
          <a:prstGeom prst="rect">
            <a:avLst/>
          </a:prstGeom>
        </p:spPr>
      </p:pic>
    </p:spTree>
    <p:extLst>
      <p:ext uri="{BB962C8B-B14F-4D97-AF65-F5344CB8AC3E}">
        <p14:creationId xmlns:p14="http://schemas.microsoft.com/office/powerpoint/2010/main" val="360568295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Phase I Prototype</a:t>
            </a:r>
            <a:endParaRPr lang="zh-CN" altLang="en-US" dirty="0"/>
          </a:p>
        </p:txBody>
      </p:sp>
      <p:sp>
        <p:nvSpPr>
          <p:cNvPr id="3" name="内容占位符 2"/>
          <p:cNvSpPr>
            <a:spLocks noGrp="1"/>
          </p:cNvSpPr>
          <p:nvPr>
            <p:ph idx="1"/>
          </p:nvPr>
        </p:nvSpPr>
        <p:spPr/>
        <p:txBody>
          <a:bodyPr/>
          <a:lstStyle/>
          <a:p>
            <a:r>
              <a:rPr lang="en-US" altLang="zh-CN" dirty="0" smtClean="0"/>
              <a:t>SDHCAL </a:t>
            </a:r>
            <a:r>
              <a:rPr lang="en-US" altLang="zh-CN" dirty="0" smtClean="0"/>
              <a:t>DAQ Board</a:t>
            </a:r>
            <a:endParaRPr lang="zh-CN" altLang="en-US" dirty="0"/>
          </a:p>
        </p:txBody>
      </p:sp>
      <p:sp>
        <p:nvSpPr>
          <p:cNvPr id="4" name="灯片编号占位符 3"/>
          <p:cNvSpPr>
            <a:spLocks noGrp="1"/>
          </p:cNvSpPr>
          <p:nvPr>
            <p:ph type="sldNum" sz="quarter" idx="12"/>
          </p:nvPr>
        </p:nvSpPr>
        <p:spPr/>
        <p:txBody>
          <a:bodyPr/>
          <a:lstStyle/>
          <a:p>
            <a:fld id="{6113E31D-E2AB-40D1-8B51-AFA5AFEF393A}" type="slidenum">
              <a:rPr lang="en-US" smtClean="0"/>
              <a:pPr/>
              <a:t>19</a:t>
            </a:fld>
            <a:endParaRPr lang="en-US" dirty="0"/>
          </a:p>
        </p:txBody>
      </p:sp>
      <p:pic>
        <p:nvPicPr>
          <p:cNvPr id="6" name="图片 5"/>
          <p:cNvPicPr>
            <a:picLocks noChangeAspect="1"/>
          </p:cNvPicPr>
          <p:nvPr/>
        </p:nvPicPr>
        <p:blipFill rotWithShape="1">
          <a:blip r:embed="rId2">
            <a:extLst>
              <a:ext uri="{28A0092B-C50C-407E-A947-70E740481C1C}">
                <a14:useLocalDpi xmlns:a14="http://schemas.microsoft.com/office/drawing/2010/main" val="0"/>
              </a:ext>
            </a:extLst>
          </a:blip>
          <a:srcRect l="5973" t="1851" b="2778"/>
          <a:stretch/>
        </p:blipFill>
        <p:spPr>
          <a:xfrm>
            <a:off x="1518781" y="1642964"/>
            <a:ext cx="6152156" cy="4680000"/>
          </a:xfrm>
          <a:prstGeom prst="rect">
            <a:avLst/>
          </a:prstGeom>
        </p:spPr>
      </p:pic>
    </p:spTree>
    <p:extLst>
      <p:ext uri="{BB962C8B-B14F-4D97-AF65-F5344CB8AC3E}">
        <p14:creationId xmlns:p14="http://schemas.microsoft.com/office/powerpoint/2010/main" val="41057679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Content</a:t>
            </a:r>
            <a:endParaRPr lang="zh-CN" altLang="en-US" dirty="0"/>
          </a:p>
        </p:txBody>
      </p:sp>
      <p:sp>
        <p:nvSpPr>
          <p:cNvPr id="3" name="内容占位符 2"/>
          <p:cNvSpPr>
            <a:spLocks noGrp="1"/>
          </p:cNvSpPr>
          <p:nvPr>
            <p:ph idx="1"/>
          </p:nvPr>
        </p:nvSpPr>
        <p:spPr/>
        <p:txBody>
          <a:bodyPr>
            <a:normAutofit lnSpcReduction="10000"/>
          </a:bodyPr>
          <a:lstStyle/>
          <a:p>
            <a:r>
              <a:rPr lang="en-US" altLang="zh-CN" dirty="0" smtClean="0"/>
              <a:t>Background</a:t>
            </a:r>
          </a:p>
          <a:p>
            <a:pPr lvl="1"/>
            <a:r>
              <a:rPr lang="en-US" altLang="zh-CN" dirty="0" smtClean="0"/>
              <a:t>CEPC Calorimeters</a:t>
            </a:r>
          </a:p>
          <a:p>
            <a:pPr lvl="1"/>
            <a:r>
              <a:rPr lang="en-US" altLang="zh-CN" dirty="0" smtClean="0"/>
              <a:t>CEPC HCAL</a:t>
            </a:r>
          </a:p>
          <a:p>
            <a:pPr lvl="1"/>
            <a:r>
              <a:rPr lang="en-US" altLang="zh-CN" dirty="0" smtClean="0"/>
              <a:t>USTC SDHCAL</a:t>
            </a:r>
            <a:endParaRPr lang="en-US" altLang="zh-CN" dirty="0"/>
          </a:p>
          <a:p>
            <a:pPr lvl="1"/>
            <a:r>
              <a:rPr lang="en-US" altLang="zh-CN" dirty="0"/>
              <a:t>SDHCAL Readout ASIC</a:t>
            </a:r>
          </a:p>
          <a:p>
            <a:r>
              <a:rPr lang="en-US" altLang="zh-CN" dirty="0" smtClean="0"/>
              <a:t>Design of the Test-Board</a:t>
            </a:r>
          </a:p>
          <a:p>
            <a:pPr lvl="1"/>
            <a:r>
              <a:rPr lang="en-US" altLang="zh-CN" dirty="0" smtClean="0"/>
              <a:t>Introduction of Microroc</a:t>
            </a:r>
          </a:p>
          <a:p>
            <a:pPr lvl="1"/>
            <a:r>
              <a:rPr lang="en-US" altLang="zh-CN" dirty="0" smtClean="0"/>
              <a:t>Design of the Phase 1 Test-Board</a:t>
            </a:r>
          </a:p>
          <a:p>
            <a:pPr lvl="1"/>
            <a:r>
              <a:rPr lang="en-US" altLang="zh-CN" dirty="0" smtClean="0"/>
              <a:t>Progress</a:t>
            </a:r>
          </a:p>
          <a:p>
            <a:r>
              <a:rPr lang="en-US" altLang="zh-CN" dirty="0" smtClean="0"/>
              <a:t>Future Work</a:t>
            </a:r>
          </a:p>
          <a:p>
            <a:pPr lvl="1"/>
            <a:r>
              <a:rPr lang="en-US" altLang="zh-CN" dirty="0"/>
              <a:t>Full Test </a:t>
            </a:r>
            <a:r>
              <a:rPr lang="en-US" altLang="zh-CN" dirty="0" smtClean="0"/>
              <a:t>of </a:t>
            </a:r>
            <a:r>
              <a:rPr lang="en-US" altLang="zh-CN" dirty="0"/>
              <a:t>Detector</a:t>
            </a:r>
          </a:p>
          <a:p>
            <a:pPr lvl="1"/>
            <a:r>
              <a:rPr lang="en-US" altLang="zh-CN" dirty="0" smtClean="0"/>
              <a:t>Design a Read-out Array</a:t>
            </a:r>
          </a:p>
        </p:txBody>
      </p:sp>
      <p:sp>
        <p:nvSpPr>
          <p:cNvPr id="4" name="灯片编号占位符 3"/>
          <p:cNvSpPr>
            <a:spLocks noGrp="1"/>
          </p:cNvSpPr>
          <p:nvPr>
            <p:ph type="sldNum" sz="quarter" idx="12"/>
          </p:nvPr>
        </p:nvSpPr>
        <p:spPr/>
        <p:txBody>
          <a:bodyPr/>
          <a:lstStyle/>
          <a:p>
            <a:fld id="{6113E31D-E2AB-40D1-8B51-AFA5AFEF393A}" type="slidenum">
              <a:rPr lang="en-US" smtClean="0"/>
              <a:t>2</a:t>
            </a:fld>
            <a:endParaRPr lang="en-US" dirty="0"/>
          </a:p>
        </p:txBody>
      </p:sp>
    </p:spTree>
    <p:extLst>
      <p:ext uri="{BB962C8B-B14F-4D97-AF65-F5344CB8AC3E}">
        <p14:creationId xmlns:p14="http://schemas.microsoft.com/office/powerpoint/2010/main" val="257248351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Phase I Prototype</a:t>
            </a:r>
            <a:endParaRPr lang="zh-CN" altLang="en-US" dirty="0"/>
          </a:p>
        </p:txBody>
      </p:sp>
      <p:sp>
        <p:nvSpPr>
          <p:cNvPr id="3" name="内容占位符 2"/>
          <p:cNvSpPr>
            <a:spLocks noGrp="1"/>
          </p:cNvSpPr>
          <p:nvPr>
            <p:ph idx="1"/>
          </p:nvPr>
        </p:nvSpPr>
        <p:spPr/>
        <p:txBody>
          <a:bodyPr/>
          <a:lstStyle/>
          <a:p>
            <a:r>
              <a:rPr lang="en-US" altLang="zh-CN" dirty="0" smtClean="0"/>
              <a:t>Microroc Test Board</a:t>
            </a:r>
            <a:endParaRPr lang="zh-CN" altLang="en-US" dirty="0"/>
          </a:p>
        </p:txBody>
      </p:sp>
      <p:sp>
        <p:nvSpPr>
          <p:cNvPr id="4" name="灯片编号占位符 3"/>
          <p:cNvSpPr>
            <a:spLocks noGrp="1"/>
          </p:cNvSpPr>
          <p:nvPr>
            <p:ph type="sldNum" sz="quarter" idx="12"/>
          </p:nvPr>
        </p:nvSpPr>
        <p:spPr/>
        <p:txBody>
          <a:bodyPr/>
          <a:lstStyle/>
          <a:p>
            <a:fld id="{6113E31D-E2AB-40D1-8B51-AFA5AFEF393A}" type="slidenum">
              <a:rPr lang="en-US" smtClean="0"/>
              <a:pPr/>
              <a:t>20</a:t>
            </a:fld>
            <a:endParaRPr lang="en-US" dirty="0"/>
          </a:p>
        </p:txBody>
      </p:sp>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2916" t="40741" r="1666" b="10556"/>
          <a:stretch/>
        </p:blipFill>
        <p:spPr>
          <a:xfrm>
            <a:off x="232409" y="2311400"/>
            <a:ext cx="8724900" cy="3340100"/>
          </a:xfrm>
          <a:prstGeom prst="rect">
            <a:avLst/>
          </a:prstGeom>
        </p:spPr>
      </p:pic>
    </p:spTree>
    <p:extLst>
      <p:ext uri="{BB962C8B-B14F-4D97-AF65-F5344CB8AC3E}">
        <p14:creationId xmlns:p14="http://schemas.microsoft.com/office/powerpoint/2010/main" val="136179396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Phase I Prototype</a:t>
            </a:r>
            <a:endParaRPr lang="zh-CN" altLang="en-US" dirty="0"/>
          </a:p>
        </p:txBody>
      </p:sp>
      <p:sp>
        <p:nvSpPr>
          <p:cNvPr id="3" name="内容占位符 2"/>
          <p:cNvSpPr>
            <a:spLocks noGrp="1"/>
          </p:cNvSpPr>
          <p:nvPr>
            <p:ph idx="1"/>
          </p:nvPr>
        </p:nvSpPr>
        <p:spPr/>
        <p:txBody>
          <a:bodyPr/>
          <a:lstStyle/>
          <a:p>
            <a:r>
              <a:rPr lang="en-US" altLang="zh-CN" dirty="0" smtClean="0"/>
              <a:t>GEM Read-Out Pad Array</a:t>
            </a:r>
            <a:endParaRPr lang="zh-CN" altLang="en-US" dirty="0"/>
          </a:p>
        </p:txBody>
      </p:sp>
      <p:sp>
        <p:nvSpPr>
          <p:cNvPr id="4" name="灯片编号占位符 3"/>
          <p:cNvSpPr>
            <a:spLocks noGrp="1"/>
          </p:cNvSpPr>
          <p:nvPr>
            <p:ph type="sldNum" sz="quarter" idx="12"/>
          </p:nvPr>
        </p:nvSpPr>
        <p:spPr/>
        <p:txBody>
          <a:bodyPr/>
          <a:lstStyle/>
          <a:p>
            <a:fld id="{6113E31D-E2AB-40D1-8B51-AFA5AFEF393A}" type="slidenum">
              <a:rPr lang="en-US" smtClean="0"/>
              <a:pPr/>
              <a:t>21</a:t>
            </a:fld>
            <a:endParaRPr lang="en-US" dirty="0"/>
          </a:p>
        </p:txBody>
      </p:sp>
      <p:pic>
        <p:nvPicPr>
          <p:cNvPr id="6" name="图片 5"/>
          <p:cNvPicPr>
            <a:picLocks noChangeAspect="1"/>
          </p:cNvPicPr>
          <p:nvPr/>
        </p:nvPicPr>
        <p:blipFill rotWithShape="1">
          <a:blip r:embed="rId2">
            <a:extLst>
              <a:ext uri="{28A0092B-C50C-407E-A947-70E740481C1C}">
                <a14:useLocalDpi xmlns:a14="http://schemas.microsoft.com/office/drawing/2010/main" val="0"/>
              </a:ext>
            </a:extLst>
          </a:blip>
          <a:srcRect l="1605" t="2963" r="5308" b="4445"/>
          <a:stretch/>
        </p:blipFill>
        <p:spPr>
          <a:xfrm rot="16200000">
            <a:off x="2423339" y="1014565"/>
            <a:ext cx="4343040" cy="5760000"/>
          </a:xfrm>
          <a:prstGeom prst="rect">
            <a:avLst/>
          </a:prstGeom>
        </p:spPr>
      </p:pic>
    </p:spTree>
    <p:extLst>
      <p:ext uri="{BB962C8B-B14F-4D97-AF65-F5344CB8AC3E}">
        <p14:creationId xmlns:p14="http://schemas.microsoft.com/office/powerpoint/2010/main" val="4812149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Progress</a:t>
            </a:r>
            <a:endParaRPr lang="zh-CN" altLang="en-US" dirty="0"/>
          </a:p>
        </p:txBody>
      </p:sp>
      <p:sp>
        <p:nvSpPr>
          <p:cNvPr id="3" name="内容占位符 2"/>
          <p:cNvSpPr>
            <a:spLocks noGrp="1"/>
          </p:cNvSpPr>
          <p:nvPr>
            <p:ph idx="1"/>
          </p:nvPr>
        </p:nvSpPr>
        <p:spPr/>
        <p:txBody>
          <a:bodyPr/>
          <a:lstStyle/>
          <a:p>
            <a:r>
              <a:rPr lang="en-US" altLang="zh-CN" dirty="0" smtClean="0"/>
              <a:t>FPGA </a:t>
            </a:r>
            <a:r>
              <a:rPr lang="en-US" altLang="zh-CN" dirty="0" smtClean="0"/>
              <a:t>Logic Completed </a:t>
            </a:r>
            <a:endParaRPr lang="en-US" altLang="zh-CN" dirty="0" smtClean="0"/>
          </a:p>
          <a:p>
            <a:r>
              <a:rPr lang="en-US" altLang="zh-CN" dirty="0" smtClean="0"/>
              <a:t>DAQ </a:t>
            </a:r>
            <a:r>
              <a:rPr lang="en-US" altLang="zh-CN" dirty="0"/>
              <a:t>S</a:t>
            </a:r>
            <a:r>
              <a:rPr lang="en-US" altLang="zh-CN" dirty="0" smtClean="0"/>
              <a:t>oftware Completed </a:t>
            </a:r>
            <a:r>
              <a:rPr lang="en-US" altLang="zh-CN" dirty="0" smtClean="0"/>
              <a:t>(C# WPF Program)</a:t>
            </a:r>
          </a:p>
        </p:txBody>
      </p:sp>
      <p:sp>
        <p:nvSpPr>
          <p:cNvPr id="4" name="灯片编号占位符 3"/>
          <p:cNvSpPr>
            <a:spLocks noGrp="1"/>
          </p:cNvSpPr>
          <p:nvPr>
            <p:ph type="sldNum" sz="quarter" idx="12"/>
          </p:nvPr>
        </p:nvSpPr>
        <p:spPr/>
        <p:txBody>
          <a:bodyPr/>
          <a:lstStyle/>
          <a:p>
            <a:fld id="{6113E31D-E2AB-40D1-8B51-AFA5AFEF393A}" type="slidenum">
              <a:rPr lang="en-US" smtClean="0"/>
              <a:pPr/>
              <a:t>22</a:t>
            </a:fld>
            <a:endParaRPr lang="en-US" dirty="0"/>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1449" y="2159200"/>
            <a:ext cx="6126819" cy="4140000"/>
          </a:xfrm>
          <a:prstGeom prst="rect">
            <a:avLst/>
          </a:prstGeom>
        </p:spPr>
      </p:pic>
    </p:spTree>
    <p:extLst>
      <p:ext uri="{BB962C8B-B14F-4D97-AF65-F5344CB8AC3E}">
        <p14:creationId xmlns:p14="http://schemas.microsoft.com/office/powerpoint/2010/main" val="359634180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Progress</a:t>
            </a:r>
            <a:endParaRPr lang="zh-CN" altLang="en-US" dirty="0"/>
          </a:p>
        </p:txBody>
      </p:sp>
      <p:sp>
        <p:nvSpPr>
          <p:cNvPr id="3" name="内容占位符 2"/>
          <p:cNvSpPr>
            <a:spLocks noGrp="1"/>
          </p:cNvSpPr>
          <p:nvPr>
            <p:ph idx="1"/>
          </p:nvPr>
        </p:nvSpPr>
        <p:spPr/>
        <p:txBody>
          <a:bodyPr/>
          <a:lstStyle/>
          <a:p>
            <a:r>
              <a:rPr lang="en-US" altLang="zh-CN" dirty="0"/>
              <a:t>Single ASIC </a:t>
            </a:r>
            <a:r>
              <a:rPr lang="en-US" altLang="zh-CN" dirty="0" smtClean="0"/>
              <a:t>Electronics Test Completed</a:t>
            </a:r>
            <a:endParaRPr lang="zh-CN" altLang="en-US" dirty="0"/>
          </a:p>
          <a:p>
            <a:pPr lvl="1"/>
            <a:r>
              <a:rPr lang="en-US" altLang="zh-CN" dirty="0"/>
              <a:t>Linearity of </a:t>
            </a:r>
            <a:r>
              <a:rPr lang="en-US" altLang="zh-CN" dirty="0" smtClean="0"/>
              <a:t>triple 10-bits </a:t>
            </a:r>
            <a:r>
              <a:rPr lang="en-US" altLang="zh-CN" dirty="0"/>
              <a:t>DAC </a:t>
            </a:r>
            <a:endParaRPr lang="en-US" altLang="zh-CN" dirty="0" smtClean="0"/>
          </a:p>
          <a:p>
            <a:pPr lvl="1"/>
            <a:r>
              <a:rPr lang="en-US" altLang="zh-CN" dirty="0" smtClean="0"/>
              <a:t>Uniform of shaper output base line</a:t>
            </a:r>
          </a:p>
          <a:p>
            <a:pPr lvl="1"/>
            <a:r>
              <a:rPr lang="en-US" altLang="zh-CN" dirty="0" smtClean="0"/>
              <a:t>S-Curve Test—”Trigger-efficiency </a:t>
            </a:r>
            <a:r>
              <a:rPr lang="en-US" altLang="zh-CN" dirty="0"/>
              <a:t>vs </a:t>
            </a:r>
            <a:r>
              <a:rPr lang="en-US" altLang="zh-CN" dirty="0" smtClean="0"/>
              <a:t>Threshold”</a:t>
            </a:r>
            <a:endParaRPr lang="en-US" altLang="zh-CN" dirty="0"/>
          </a:p>
          <a:p>
            <a:pPr lvl="1"/>
            <a:r>
              <a:rPr lang="en-US" altLang="zh-CN" dirty="0" smtClean="0"/>
              <a:t>Linearity between charge and shaper output</a:t>
            </a:r>
          </a:p>
          <a:p>
            <a:pPr lvl="1"/>
            <a:r>
              <a:rPr lang="en-US" altLang="zh-CN" dirty="0" smtClean="0"/>
              <a:t>Hit Map of the Detector</a:t>
            </a:r>
          </a:p>
        </p:txBody>
      </p:sp>
      <p:sp>
        <p:nvSpPr>
          <p:cNvPr id="4" name="灯片编号占位符 3"/>
          <p:cNvSpPr>
            <a:spLocks noGrp="1"/>
          </p:cNvSpPr>
          <p:nvPr>
            <p:ph type="sldNum" sz="quarter" idx="12"/>
          </p:nvPr>
        </p:nvSpPr>
        <p:spPr/>
        <p:txBody>
          <a:bodyPr/>
          <a:lstStyle/>
          <a:p>
            <a:fld id="{6113E31D-E2AB-40D1-8B51-AFA5AFEF393A}" type="slidenum">
              <a:rPr lang="en-US" smtClean="0"/>
              <a:pPr/>
              <a:t>23</a:t>
            </a:fld>
            <a:endParaRPr lang="en-US" dirty="0"/>
          </a:p>
        </p:txBody>
      </p:sp>
    </p:spTree>
    <p:extLst>
      <p:ext uri="{BB962C8B-B14F-4D97-AF65-F5344CB8AC3E}">
        <p14:creationId xmlns:p14="http://schemas.microsoft.com/office/powerpoint/2010/main" val="41804285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Linearity of 10-bit DAC</a:t>
            </a:r>
            <a:endParaRPr lang="zh-CN" altLang="en-US" dirty="0"/>
          </a:p>
        </p:txBody>
      </p:sp>
      <mc:AlternateContent xmlns:mc="http://schemas.openxmlformats.org/markup-compatibility/2006" xmlns:a14="http://schemas.microsoft.com/office/drawing/2010/main">
        <mc:Choice Requires="a14">
          <p:sp>
            <p:nvSpPr>
              <p:cNvPr id="3" name="内容占位符 2"/>
              <p:cNvSpPr>
                <a:spLocks noGrp="1"/>
              </p:cNvSpPr>
              <p:nvPr>
                <p:ph idx="1"/>
              </p:nvPr>
            </p:nvSpPr>
            <p:spPr/>
            <p:txBody>
              <a:bodyPr/>
              <a:lstStyle/>
              <a:p>
                <a:r>
                  <a:rPr lang="en-US" altLang="zh-CN" dirty="0" smtClean="0"/>
                  <a:t>10-bit DAC</a:t>
                </a:r>
              </a:p>
              <a:p>
                <a:pPr lvl="1"/>
                <a:r>
                  <a:rPr lang="en-US" altLang="zh-CN" dirty="0" smtClean="0"/>
                  <a:t>The 3 thresholds of </a:t>
                </a:r>
                <a:r>
                  <a:rPr lang="en-US" altLang="zh-CN" dirty="0" err="1" smtClean="0"/>
                  <a:t>Microroc</a:t>
                </a:r>
                <a:r>
                  <a:rPr lang="en-US" altLang="zh-CN" dirty="0" smtClean="0"/>
                  <a:t> is set by triple 10 bit DAC</a:t>
                </a:r>
              </a:p>
              <a:p>
                <a:pPr lvl="1"/>
                <a:r>
                  <a:rPr lang="en-US" altLang="zh-CN" dirty="0" smtClean="0"/>
                  <a:t>The DAC code can be set by DAQ software via the SC parameters</a:t>
                </a:r>
              </a:p>
              <a:p>
                <a:pPr lvl="1"/>
                <a:r>
                  <a:rPr lang="en-US" altLang="zh-CN" dirty="0" smtClean="0"/>
                  <a:t>The DAC output voltage is calculate by the formula: </a:t>
                </a:r>
              </a:p>
              <a:p>
                <a:pPr marL="201168" lvl="1" indent="0">
                  <a:buNone/>
                </a:pPr>
                <a14:m>
                  <m:oMathPara xmlns:m="http://schemas.openxmlformats.org/officeDocument/2006/math">
                    <m:oMathParaPr>
                      <m:jc m:val="centerGroup"/>
                    </m:oMathParaPr>
                    <m:oMath xmlns:m="http://schemas.openxmlformats.org/officeDocument/2006/math">
                      <m:sSub>
                        <m:sSubPr>
                          <m:ctrlPr>
                            <a:rPr lang="en-US" altLang="zh-CN" sz="2000" i="1">
                              <a:latin typeface="Cambria Math" panose="02040503050406030204" pitchFamily="18" charset="0"/>
                            </a:rPr>
                          </m:ctrlPr>
                        </m:sSubPr>
                        <m:e>
                          <m:r>
                            <a:rPr lang="en-US" altLang="zh-CN" sz="2000" i="1">
                              <a:latin typeface="Cambria Math" panose="02040503050406030204" pitchFamily="18" charset="0"/>
                            </a:rPr>
                            <m:t>𝑉</m:t>
                          </m:r>
                        </m:e>
                        <m:sub>
                          <m:r>
                            <a:rPr lang="en-US" altLang="zh-CN" sz="2000" i="1">
                              <a:latin typeface="Cambria Math" panose="02040503050406030204" pitchFamily="18" charset="0"/>
                            </a:rPr>
                            <m:t>𝑜𝑢𝑡</m:t>
                          </m:r>
                        </m:sub>
                      </m:sSub>
                      <m:r>
                        <a:rPr lang="en-US" altLang="zh-CN" sz="2000" b="0" i="1" smtClean="0">
                          <a:latin typeface="Cambria Math" panose="02040503050406030204" pitchFamily="18" charset="0"/>
                        </a:rPr>
                        <m:t>= </m:t>
                      </m:r>
                      <m:sSub>
                        <m:sSubPr>
                          <m:ctrlPr>
                            <a:rPr lang="en-US" altLang="zh-CN" sz="2000" i="1">
                              <a:latin typeface="Cambria Math" panose="02040503050406030204" pitchFamily="18" charset="0"/>
                            </a:rPr>
                          </m:ctrlPr>
                        </m:sSubPr>
                        <m:e>
                          <m:r>
                            <a:rPr lang="en-US" altLang="zh-CN" sz="2000" i="1">
                              <a:latin typeface="Cambria Math" panose="02040503050406030204" pitchFamily="18" charset="0"/>
                            </a:rPr>
                            <m:t>𝑉</m:t>
                          </m:r>
                        </m:e>
                        <m:sub>
                          <m:r>
                            <a:rPr lang="en-US" altLang="zh-CN" sz="2000" i="1">
                              <a:latin typeface="Cambria Math" panose="02040503050406030204" pitchFamily="18" charset="0"/>
                            </a:rPr>
                            <m:t>𝑟𝑒𝑓</m:t>
                          </m:r>
                        </m:sub>
                      </m:sSub>
                      <m:f>
                        <m:fPr>
                          <m:ctrlPr>
                            <a:rPr lang="en-US" altLang="zh-CN" sz="2000" i="1">
                              <a:latin typeface="Cambria Math" panose="02040503050406030204" pitchFamily="18" charset="0"/>
                            </a:rPr>
                          </m:ctrlPr>
                        </m:fPr>
                        <m:num>
                          <m:r>
                            <a:rPr lang="en-US" altLang="zh-CN" sz="2000" i="1">
                              <a:latin typeface="Cambria Math" panose="02040503050406030204" pitchFamily="18" charset="0"/>
                            </a:rPr>
                            <m:t>80</m:t>
                          </m:r>
                          <m:r>
                            <a:rPr lang="en-US" altLang="zh-CN" sz="2000" i="1">
                              <a:latin typeface="Cambria Math" panose="02040503050406030204" pitchFamily="18" charset="0"/>
                            </a:rPr>
                            <m:t>𝑘</m:t>
                          </m:r>
                          <m:r>
                            <a:rPr lang="el-GR" altLang="zh-CN" sz="2000" i="1">
                              <a:latin typeface="Cambria Math" panose="02040503050406030204" pitchFamily="18" charset="0"/>
                            </a:rPr>
                            <m:t>𝛺</m:t>
                          </m:r>
                          <m:r>
                            <a:rPr lang="en-US" altLang="zh-CN" sz="2000" i="1">
                              <a:latin typeface="Cambria Math" panose="02040503050406030204" pitchFamily="18" charset="0"/>
                            </a:rPr>
                            <m:t>×</m:t>
                          </m:r>
                          <m:sSub>
                            <m:sSubPr>
                              <m:ctrlPr>
                                <a:rPr lang="en-US" altLang="zh-CN" sz="2000" i="1">
                                  <a:latin typeface="Cambria Math" panose="02040503050406030204" pitchFamily="18" charset="0"/>
                                </a:rPr>
                              </m:ctrlPr>
                            </m:sSubPr>
                            <m:e>
                              <m:r>
                                <a:rPr lang="en-US" altLang="zh-CN" sz="2000" i="1">
                                  <a:latin typeface="Cambria Math" panose="02040503050406030204" pitchFamily="18" charset="0"/>
                                </a:rPr>
                                <m:t>𝐼</m:t>
                              </m:r>
                            </m:e>
                            <m:sub>
                              <m:r>
                                <a:rPr lang="en-US" altLang="zh-CN" sz="2000" i="1">
                                  <a:latin typeface="Cambria Math" panose="02040503050406030204" pitchFamily="18" charset="0"/>
                                </a:rPr>
                                <m:t>𝑟𝑒𝑓</m:t>
                              </m:r>
                            </m:sub>
                          </m:sSub>
                        </m:num>
                        <m:den>
                          <m:r>
                            <a:rPr lang="en-US" altLang="zh-CN" sz="2000" i="1">
                              <a:latin typeface="Cambria Math" panose="02040503050406030204" pitchFamily="18" charset="0"/>
                            </a:rPr>
                            <m:t>256</m:t>
                          </m:r>
                        </m:den>
                      </m:f>
                      <m:d>
                        <m:dPr>
                          <m:begChr m:val="["/>
                          <m:endChr m:val="]"/>
                          <m:ctrlPr>
                            <a:rPr lang="en-US" altLang="zh-CN" sz="2000" i="1">
                              <a:latin typeface="Cambria Math" panose="02040503050406030204" pitchFamily="18" charset="0"/>
                            </a:rPr>
                          </m:ctrlPr>
                        </m:dPr>
                        <m:e>
                          <m:r>
                            <a:rPr lang="en-US" altLang="zh-CN" sz="2000" i="1">
                              <a:latin typeface="Cambria Math" panose="02040503050406030204" pitchFamily="18" charset="0"/>
                            </a:rPr>
                            <m:t>𝐷</m:t>
                          </m:r>
                          <m:d>
                            <m:dPr>
                              <m:ctrlPr>
                                <a:rPr lang="en-US" altLang="zh-CN" sz="2000" i="1">
                                  <a:latin typeface="Cambria Math" panose="02040503050406030204" pitchFamily="18" charset="0"/>
                                </a:rPr>
                              </m:ctrlPr>
                            </m:dPr>
                            <m:e>
                              <m:r>
                                <a:rPr lang="en-US" altLang="zh-CN" sz="2000" i="1">
                                  <a:latin typeface="Cambria Math" panose="02040503050406030204" pitchFamily="18" charset="0"/>
                                </a:rPr>
                                <m:t>0</m:t>
                              </m:r>
                            </m:e>
                          </m:d>
                          <m:r>
                            <a:rPr lang="en-US" altLang="zh-CN" sz="2000" i="1">
                              <a:latin typeface="Cambria Math" panose="02040503050406030204" pitchFamily="18" charset="0"/>
                            </a:rPr>
                            <m:t>×</m:t>
                          </m:r>
                          <m:sSup>
                            <m:sSupPr>
                              <m:ctrlPr>
                                <a:rPr lang="en-US" altLang="zh-CN" sz="2000" i="1">
                                  <a:latin typeface="Cambria Math" panose="02040503050406030204" pitchFamily="18" charset="0"/>
                                </a:rPr>
                              </m:ctrlPr>
                            </m:sSupPr>
                            <m:e>
                              <m:r>
                                <a:rPr lang="en-US" altLang="zh-CN" sz="2000" i="1">
                                  <a:latin typeface="Cambria Math" panose="02040503050406030204" pitchFamily="18" charset="0"/>
                                </a:rPr>
                                <m:t>2</m:t>
                              </m:r>
                            </m:e>
                            <m:sup>
                              <m:r>
                                <a:rPr lang="en-US" altLang="zh-CN" sz="2000" i="1">
                                  <a:latin typeface="Cambria Math" panose="02040503050406030204" pitchFamily="18" charset="0"/>
                                </a:rPr>
                                <m:t>9</m:t>
                              </m:r>
                            </m:sup>
                          </m:sSup>
                          <m:r>
                            <a:rPr lang="en-US" altLang="zh-CN" sz="2000" i="1">
                              <a:latin typeface="Cambria Math" panose="02040503050406030204" pitchFamily="18" charset="0"/>
                            </a:rPr>
                            <m:t>+</m:t>
                          </m:r>
                          <m:r>
                            <a:rPr lang="en-US" altLang="zh-CN" sz="2000" i="1">
                              <a:latin typeface="Cambria Math" panose="02040503050406030204" pitchFamily="18" charset="0"/>
                            </a:rPr>
                            <m:t>𝐷</m:t>
                          </m:r>
                          <m:d>
                            <m:dPr>
                              <m:ctrlPr>
                                <a:rPr lang="en-US" altLang="zh-CN" sz="2000" i="1">
                                  <a:latin typeface="Cambria Math" panose="02040503050406030204" pitchFamily="18" charset="0"/>
                                </a:rPr>
                              </m:ctrlPr>
                            </m:dPr>
                            <m:e>
                              <m:r>
                                <a:rPr lang="en-US" altLang="zh-CN" sz="2000" i="1">
                                  <a:latin typeface="Cambria Math" panose="02040503050406030204" pitchFamily="18" charset="0"/>
                                </a:rPr>
                                <m:t>1</m:t>
                              </m:r>
                            </m:e>
                          </m:d>
                          <m:r>
                            <a:rPr lang="en-US" altLang="zh-CN" sz="2000" i="1">
                              <a:latin typeface="Cambria Math" panose="02040503050406030204" pitchFamily="18" charset="0"/>
                            </a:rPr>
                            <m:t>×</m:t>
                          </m:r>
                          <m:sSup>
                            <m:sSupPr>
                              <m:ctrlPr>
                                <a:rPr lang="en-US" altLang="zh-CN" sz="2000" i="1">
                                  <a:latin typeface="Cambria Math" panose="02040503050406030204" pitchFamily="18" charset="0"/>
                                </a:rPr>
                              </m:ctrlPr>
                            </m:sSupPr>
                            <m:e>
                              <m:r>
                                <a:rPr lang="en-US" altLang="zh-CN" sz="2000" i="1">
                                  <a:latin typeface="Cambria Math" panose="02040503050406030204" pitchFamily="18" charset="0"/>
                                </a:rPr>
                                <m:t>2</m:t>
                              </m:r>
                            </m:e>
                            <m:sup>
                              <m:r>
                                <a:rPr lang="en-US" altLang="zh-CN" sz="2000" i="1">
                                  <a:latin typeface="Cambria Math" panose="02040503050406030204" pitchFamily="18" charset="0"/>
                                </a:rPr>
                                <m:t>8</m:t>
                              </m:r>
                            </m:sup>
                          </m:sSup>
                          <m:r>
                            <a:rPr lang="en-US" altLang="zh-CN" sz="2000" i="1">
                              <a:latin typeface="Cambria Math" panose="02040503050406030204" pitchFamily="18" charset="0"/>
                            </a:rPr>
                            <m:t>+…+</m:t>
                          </m:r>
                          <m:r>
                            <a:rPr lang="en-US" altLang="zh-CN" sz="2000" i="1">
                              <a:latin typeface="Cambria Math" panose="02040503050406030204" pitchFamily="18" charset="0"/>
                            </a:rPr>
                            <m:t>𝐷</m:t>
                          </m:r>
                          <m:d>
                            <m:dPr>
                              <m:ctrlPr>
                                <a:rPr lang="en-US" altLang="zh-CN" sz="2000" i="1">
                                  <a:latin typeface="Cambria Math" panose="02040503050406030204" pitchFamily="18" charset="0"/>
                                </a:rPr>
                              </m:ctrlPr>
                            </m:dPr>
                            <m:e>
                              <m:r>
                                <a:rPr lang="en-US" altLang="zh-CN" sz="2000" i="1">
                                  <a:latin typeface="Cambria Math" panose="02040503050406030204" pitchFamily="18" charset="0"/>
                                </a:rPr>
                                <m:t>9</m:t>
                              </m:r>
                            </m:e>
                          </m:d>
                        </m:e>
                      </m:d>
                    </m:oMath>
                  </m:oMathPara>
                </a14:m>
                <a:endParaRPr lang="en-US" altLang="zh-CN" i="1" dirty="0"/>
              </a:p>
              <a:p>
                <a:pPr lvl="1"/>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𝑉</m:t>
                        </m:r>
                      </m:e>
                      <m:sub>
                        <m:r>
                          <a:rPr lang="en-US" altLang="zh-CN" i="1">
                            <a:latin typeface="Cambria Math" panose="02040503050406030204" pitchFamily="18" charset="0"/>
                          </a:rPr>
                          <m:t>𝑟𝑒𝑓</m:t>
                        </m:r>
                      </m:sub>
                    </m:sSub>
                    <m:r>
                      <a:rPr lang="en-US" altLang="zh-CN" i="1">
                        <a:latin typeface="Cambria Math" panose="02040503050406030204" pitchFamily="18" charset="0"/>
                      </a:rPr>
                      <m:t>=0.84</m:t>
                    </m:r>
                    <m:r>
                      <a:rPr lang="en-US" altLang="zh-CN" i="1">
                        <a:latin typeface="Cambria Math" panose="02040503050406030204" pitchFamily="18" charset="0"/>
                      </a:rPr>
                      <m:t>𝑉</m:t>
                    </m:r>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𝐼</m:t>
                        </m:r>
                      </m:e>
                      <m:sub>
                        <m:r>
                          <a:rPr lang="en-US" altLang="zh-CN" i="1">
                            <a:latin typeface="Cambria Math" panose="02040503050406030204" pitchFamily="18" charset="0"/>
                          </a:rPr>
                          <m:t>𝑟𝑒𝑓</m:t>
                        </m:r>
                      </m:sub>
                    </m:sSub>
                    <m:r>
                      <a:rPr lang="en-US" altLang="zh-CN" i="1">
                        <a:latin typeface="Cambria Math" panose="02040503050406030204" pitchFamily="18" charset="0"/>
                      </a:rPr>
                      <m:t>=7.8</m:t>
                    </m:r>
                    <m:r>
                      <a:rPr lang="zh-CN" altLang="en-US" i="1">
                        <a:latin typeface="Cambria Math" panose="02040503050406030204" pitchFamily="18" charset="0"/>
                      </a:rPr>
                      <m:t>𝜇</m:t>
                    </m:r>
                    <m:r>
                      <a:rPr lang="en-US" altLang="zh-CN" i="1">
                        <a:latin typeface="Cambria Math" panose="02040503050406030204" pitchFamily="18" charset="0"/>
                      </a:rPr>
                      <m:t>𝐴</m:t>
                    </m:r>
                  </m:oMath>
                </a14:m>
                <a:r>
                  <a:rPr lang="en-US" altLang="zh-CN" dirty="0" smtClean="0"/>
                  <a:t>, thus </a:t>
                </a:r>
                <a:endParaRPr lang="en-US" altLang="zh-CN" i="1" dirty="0" smtClean="0">
                  <a:latin typeface="Cambria Math" panose="02040503050406030204" pitchFamily="18" charset="0"/>
                </a:endParaRPr>
              </a:p>
              <a:p>
                <a:pPr marL="201168" lvl="1" indent="0">
                  <a:buNone/>
                </a:pPr>
                <a14:m>
                  <m:oMathPara xmlns:m="http://schemas.openxmlformats.org/officeDocument/2006/math">
                    <m:oMathParaPr>
                      <m:jc m:val="centerGroup"/>
                    </m:oMathParaPr>
                    <m:oMath xmlns:m="http://schemas.openxmlformats.org/officeDocument/2006/math">
                      <m:sSub>
                        <m:sSubPr>
                          <m:ctrlPr>
                            <a:rPr lang="en-US" altLang="zh-CN" sz="2000" i="1">
                              <a:latin typeface="Cambria Math" panose="02040503050406030204" pitchFamily="18" charset="0"/>
                            </a:rPr>
                          </m:ctrlPr>
                        </m:sSubPr>
                        <m:e>
                          <m:r>
                            <a:rPr lang="en-US" altLang="zh-CN" sz="2000" i="1">
                              <a:latin typeface="Cambria Math" panose="02040503050406030204" pitchFamily="18" charset="0"/>
                            </a:rPr>
                            <m:t>𝑉</m:t>
                          </m:r>
                        </m:e>
                        <m:sub>
                          <m:r>
                            <a:rPr lang="en-US" altLang="zh-CN" sz="2000" i="1">
                              <a:latin typeface="Cambria Math" panose="02040503050406030204" pitchFamily="18" charset="0"/>
                            </a:rPr>
                            <m:t>𝑜𝑢𝑡</m:t>
                          </m:r>
                        </m:sub>
                      </m:sSub>
                      <m:r>
                        <a:rPr lang="en-US" altLang="zh-CN" sz="2000" i="1">
                          <a:latin typeface="Cambria Math" panose="02040503050406030204" pitchFamily="18" charset="0"/>
                        </a:rPr>
                        <m:t>=</m:t>
                      </m:r>
                      <m:r>
                        <a:rPr lang="en-US" altLang="zh-CN" sz="2000" b="0" i="1" smtClean="0">
                          <a:latin typeface="Cambria Math" panose="02040503050406030204" pitchFamily="18" charset="0"/>
                        </a:rPr>
                        <m:t>840+2.43∗</m:t>
                      </m:r>
                      <m:r>
                        <a:rPr lang="en-US" altLang="zh-CN" sz="2000" b="0" i="1" smtClean="0">
                          <a:latin typeface="Cambria Math" panose="02040503050406030204" pitchFamily="18" charset="0"/>
                        </a:rPr>
                        <m:t>𝐷𝐴𝐶</m:t>
                      </m:r>
                      <m:r>
                        <a:rPr lang="en-US" altLang="zh-CN" sz="2000" b="0" i="1" smtClean="0">
                          <a:latin typeface="Cambria Math" panose="02040503050406030204" pitchFamily="18" charset="0"/>
                        </a:rPr>
                        <m:t>_</m:t>
                      </m:r>
                      <m:r>
                        <a:rPr lang="en-US" altLang="zh-CN" sz="2000" b="0" i="1" smtClean="0">
                          <a:latin typeface="Cambria Math" panose="02040503050406030204" pitchFamily="18" charset="0"/>
                        </a:rPr>
                        <m:t>𝐶𝑜𝑑𝑒</m:t>
                      </m:r>
                      <m:r>
                        <a:rPr lang="en-US" altLang="zh-CN" sz="2000" b="0" i="1" smtClean="0">
                          <a:latin typeface="Cambria Math" panose="02040503050406030204" pitchFamily="18" charset="0"/>
                        </a:rPr>
                        <m:t>(</m:t>
                      </m:r>
                      <m:r>
                        <a:rPr lang="en-US" altLang="zh-CN" sz="2000" b="0" i="1" smtClean="0">
                          <a:latin typeface="Cambria Math" panose="02040503050406030204" pitchFamily="18" charset="0"/>
                        </a:rPr>
                        <m:t>𝑚𝑉</m:t>
                      </m:r>
                      <m:r>
                        <a:rPr lang="en-US" altLang="zh-CN" sz="2000" b="0" i="1" smtClean="0">
                          <a:latin typeface="Cambria Math" panose="02040503050406030204" pitchFamily="18" charset="0"/>
                        </a:rPr>
                        <m:t>) </m:t>
                      </m:r>
                    </m:oMath>
                  </m:oMathPara>
                </a14:m>
                <a:endParaRPr lang="en-US" altLang="zh-CN" dirty="0" smtClean="0"/>
              </a:p>
              <a:p>
                <a:pPr lvl="1"/>
                <a:r>
                  <a:rPr lang="en-US" altLang="zh-CN" dirty="0" smtClean="0"/>
                  <a:t>If a 200k</a:t>
                </a:r>
                <a:r>
                  <a:rPr lang="el-GR" altLang="zh-CN" dirty="0" smtClean="0"/>
                  <a:t>Ω</a:t>
                </a:r>
                <a:r>
                  <a:rPr lang="en-US" altLang="zh-CN" dirty="0" smtClean="0"/>
                  <a:t> resistance is added between pin 73 and </a:t>
                </a:r>
                <a:r>
                  <a:rPr lang="en-US" altLang="zh-CN" dirty="0" err="1" smtClean="0"/>
                  <a:t>v_bg</a:t>
                </a:r>
                <a:r>
                  <a:rPr lang="en-US" altLang="zh-CN" dirty="0" smtClean="0"/>
                  <a:t>, =&gt; </a:t>
                </a:r>
                <a14:m>
                  <m:oMath xmlns:m="http://schemas.openxmlformats.org/officeDocument/2006/math">
                    <m:sSub>
                      <m:sSubPr>
                        <m:ctrlPr>
                          <a:rPr lang="en-US" altLang="zh-CN" i="1">
                            <a:latin typeface="Cambria Math" panose="02040503050406030204" pitchFamily="18" charset="0"/>
                          </a:rPr>
                        </m:ctrlPr>
                      </m:sSubPr>
                      <m:e>
                        <m:r>
                          <a:rPr lang="en-US" altLang="zh-CN" i="1">
                            <a:latin typeface="Cambria Math" panose="02040503050406030204" pitchFamily="18" charset="0"/>
                          </a:rPr>
                          <m:t>𝑉</m:t>
                        </m:r>
                      </m:e>
                      <m:sub>
                        <m:r>
                          <a:rPr lang="en-US" altLang="zh-CN" i="1">
                            <a:latin typeface="Cambria Math" panose="02040503050406030204" pitchFamily="18" charset="0"/>
                          </a:rPr>
                          <m:t>𝑜𝑢𝑡</m:t>
                        </m:r>
                      </m:sub>
                    </m:sSub>
                    <m:r>
                      <a:rPr lang="en-US" altLang="zh-CN" i="1">
                        <a:latin typeface="Cambria Math" panose="02040503050406030204" pitchFamily="18" charset="0"/>
                      </a:rPr>
                      <m:t>=840+</m:t>
                    </m:r>
                    <m:r>
                      <a:rPr lang="en-US" altLang="zh-CN" b="0" i="1" smtClean="0">
                        <a:latin typeface="Cambria Math" panose="02040503050406030204" pitchFamily="18" charset="0"/>
                      </a:rPr>
                      <m:t>1.37</m:t>
                    </m:r>
                    <m:r>
                      <a:rPr lang="en-US" altLang="zh-CN" i="1">
                        <a:latin typeface="Cambria Math" panose="02040503050406030204" pitchFamily="18" charset="0"/>
                      </a:rPr>
                      <m:t>∗</m:t>
                    </m:r>
                    <m:r>
                      <a:rPr lang="en-US" altLang="zh-CN" i="1">
                        <a:latin typeface="Cambria Math" panose="02040503050406030204" pitchFamily="18" charset="0"/>
                      </a:rPr>
                      <m:t>𝐷𝐴𝐶</m:t>
                    </m:r>
                    <m:r>
                      <a:rPr lang="en-US" altLang="zh-CN" i="1">
                        <a:latin typeface="Cambria Math" panose="02040503050406030204" pitchFamily="18" charset="0"/>
                      </a:rPr>
                      <m:t>_</m:t>
                    </m:r>
                    <m:r>
                      <a:rPr lang="en-US" altLang="zh-CN" i="1">
                        <a:latin typeface="Cambria Math" panose="02040503050406030204" pitchFamily="18" charset="0"/>
                      </a:rPr>
                      <m:t>𝐶𝑜𝑑𝑒</m:t>
                    </m:r>
                    <m:r>
                      <a:rPr lang="en-US" altLang="zh-CN" i="1">
                        <a:latin typeface="Cambria Math" panose="02040503050406030204" pitchFamily="18" charset="0"/>
                      </a:rPr>
                      <m:t>(</m:t>
                    </m:r>
                    <m:r>
                      <a:rPr lang="en-US" altLang="zh-CN" i="1">
                        <a:latin typeface="Cambria Math" panose="02040503050406030204" pitchFamily="18" charset="0"/>
                      </a:rPr>
                      <m:t>𝑚𝑉</m:t>
                    </m:r>
                    <m:r>
                      <a:rPr lang="en-US" altLang="zh-CN" i="1">
                        <a:latin typeface="Cambria Math" panose="02040503050406030204" pitchFamily="18" charset="0"/>
                      </a:rPr>
                      <m:t>) </m:t>
                    </m:r>
                  </m:oMath>
                </a14:m>
                <a:endParaRPr lang="en-US" altLang="zh-CN" dirty="0"/>
              </a:p>
              <a:p>
                <a:pPr lvl="1"/>
                <a:endParaRPr lang="zh-CN" altLang="en-US" dirty="0"/>
              </a:p>
            </p:txBody>
          </p:sp>
        </mc:Choice>
        <mc:Fallback xmlns="">
          <p:sp>
            <p:nvSpPr>
              <p:cNvPr id="3" name="内容占位符 2"/>
              <p:cNvSpPr>
                <a:spLocks noGrp="1" noRot="1" noChangeAspect="1" noMove="1" noResize="1" noEditPoints="1" noAdjustHandles="1" noChangeArrowheads="1" noChangeShapeType="1" noTextEdit="1"/>
              </p:cNvSpPr>
              <p:nvPr>
                <p:ph idx="1"/>
              </p:nvPr>
            </p:nvSpPr>
            <p:spPr>
              <a:blipFill rotWithShape="0">
                <a:blip r:embed="rId2"/>
                <a:stretch>
                  <a:fillRect l="-2585" t="-2024" r="-485"/>
                </a:stretch>
              </a:blipFill>
            </p:spPr>
            <p:txBody>
              <a:bodyPr/>
              <a:lstStyle/>
              <a:p>
                <a:r>
                  <a:rPr lang="zh-CN" altLang="en-US">
                    <a:noFill/>
                  </a:rPr>
                  <a:t> </a:t>
                </a:r>
              </a:p>
            </p:txBody>
          </p:sp>
        </mc:Fallback>
      </mc:AlternateContent>
      <p:sp>
        <p:nvSpPr>
          <p:cNvPr id="4" name="灯片编号占位符 3"/>
          <p:cNvSpPr>
            <a:spLocks noGrp="1"/>
          </p:cNvSpPr>
          <p:nvPr>
            <p:ph type="sldNum" sz="quarter" idx="12"/>
          </p:nvPr>
        </p:nvSpPr>
        <p:spPr/>
        <p:txBody>
          <a:bodyPr/>
          <a:lstStyle/>
          <a:p>
            <a:fld id="{6113E31D-E2AB-40D1-8B51-AFA5AFEF393A}" type="slidenum">
              <a:rPr lang="en-US" smtClean="0"/>
              <a:pPr/>
              <a:t>24</a:t>
            </a:fld>
            <a:endParaRPr lang="en-US" dirty="0"/>
          </a:p>
        </p:txBody>
      </p:sp>
    </p:spTree>
    <p:extLst>
      <p:ext uri="{BB962C8B-B14F-4D97-AF65-F5344CB8AC3E}">
        <p14:creationId xmlns:p14="http://schemas.microsoft.com/office/powerpoint/2010/main" val="277588807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Linearity of 10-bit DAC</a:t>
            </a:r>
            <a:endParaRPr lang="zh-CN" altLang="en-US" dirty="0"/>
          </a:p>
        </p:txBody>
      </p:sp>
      <p:sp>
        <p:nvSpPr>
          <p:cNvPr id="3" name="内容占位符 2"/>
          <p:cNvSpPr>
            <a:spLocks noGrp="1"/>
          </p:cNvSpPr>
          <p:nvPr>
            <p:ph idx="1"/>
          </p:nvPr>
        </p:nvSpPr>
        <p:spPr/>
        <p:txBody>
          <a:bodyPr/>
          <a:lstStyle/>
          <a:p>
            <a:r>
              <a:rPr lang="en-US" altLang="zh-CN" dirty="0" smtClean="0"/>
              <a:t>Result</a:t>
            </a:r>
          </a:p>
          <a:p>
            <a:pPr lvl="1"/>
            <a:r>
              <a:rPr lang="en-US" altLang="zh-CN" dirty="0" smtClean="0"/>
              <a:t>We test two kinds of DAC. </a:t>
            </a:r>
            <a:r>
              <a:rPr lang="en-US" altLang="zh-CN" dirty="0"/>
              <a:t>O</a:t>
            </a:r>
            <a:r>
              <a:rPr lang="en-US" altLang="zh-CN" dirty="0" smtClean="0"/>
              <a:t>ne has the 200k resistance between pin 73 and </a:t>
            </a:r>
            <a:r>
              <a:rPr lang="en-US" altLang="zh-CN" dirty="0" err="1" smtClean="0"/>
              <a:t>v_bg</a:t>
            </a:r>
            <a:r>
              <a:rPr lang="en-US" altLang="zh-CN" dirty="0" smtClean="0"/>
              <a:t> and the other does not.</a:t>
            </a:r>
          </a:p>
          <a:p>
            <a:pPr lvl="1"/>
            <a:r>
              <a:rPr lang="en-US" altLang="zh-CN" dirty="0" smtClean="0"/>
              <a:t>The second result is </a:t>
            </a:r>
            <a:r>
              <a:rPr lang="en-US" altLang="zh-CN" dirty="0" err="1" smtClean="0"/>
              <a:t>optimim</a:t>
            </a:r>
            <a:endParaRPr lang="zh-CN" altLang="en-US" dirty="0"/>
          </a:p>
        </p:txBody>
      </p:sp>
      <p:sp>
        <p:nvSpPr>
          <p:cNvPr id="4" name="灯片编号占位符 3"/>
          <p:cNvSpPr>
            <a:spLocks noGrp="1"/>
          </p:cNvSpPr>
          <p:nvPr>
            <p:ph type="sldNum" sz="quarter" idx="12"/>
          </p:nvPr>
        </p:nvSpPr>
        <p:spPr/>
        <p:txBody>
          <a:bodyPr/>
          <a:lstStyle/>
          <a:p>
            <a:fld id="{6113E31D-E2AB-40D1-8B51-AFA5AFEF393A}" type="slidenum">
              <a:rPr lang="en-US" smtClean="0"/>
              <a:pPr/>
              <a:t>25</a:t>
            </a:fld>
            <a:endParaRPr lang="en-US" dirty="0"/>
          </a:p>
        </p:txBody>
      </p:sp>
      <p:grpSp>
        <p:nvGrpSpPr>
          <p:cNvPr id="9" name="组合 8"/>
          <p:cNvGrpSpPr/>
          <p:nvPr/>
        </p:nvGrpSpPr>
        <p:grpSpPr>
          <a:xfrm>
            <a:off x="822959" y="2815027"/>
            <a:ext cx="4070178" cy="3240000"/>
            <a:chOff x="822959" y="2815027"/>
            <a:chExt cx="4070178" cy="324000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7989" t="4525" r="6780" b="5012"/>
            <a:stretch/>
          </p:blipFill>
          <p:spPr>
            <a:xfrm>
              <a:off x="822959" y="2815027"/>
              <a:ext cx="4070178" cy="3240000"/>
            </a:xfrm>
            <a:prstGeom prst="rect">
              <a:avLst/>
            </a:prstGeom>
          </p:spPr>
        </p:pic>
        <p:sp>
          <p:nvSpPr>
            <p:cNvPr id="7" name="文本框 6"/>
            <p:cNvSpPr txBox="1"/>
            <p:nvPr/>
          </p:nvSpPr>
          <p:spPr>
            <a:xfrm>
              <a:off x="1015832" y="3298221"/>
              <a:ext cx="2515753" cy="646331"/>
            </a:xfrm>
            <a:prstGeom prst="rect">
              <a:avLst/>
            </a:prstGeom>
            <a:noFill/>
          </p:spPr>
          <p:txBody>
            <a:bodyPr wrap="none" rtlCol="0">
              <a:spAutoFit/>
            </a:bodyPr>
            <a:lstStyle/>
            <a:p>
              <a:r>
                <a:rPr lang="en-US" altLang="zh-CN" b="1" dirty="0" smtClean="0">
                  <a:solidFill>
                    <a:srgbClr val="FF0000"/>
                  </a:solidFill>
                </a:rPr>
                <a:t>Slope:2.43 mV/DAC Unit</a:t>
              </a:r>
            </a:p>
            <a:p>
              <a:r>
                <a:rPr lang="en-US" altLang="zh-CN" b="1" dirty="0" smtClean="0">
                  <a:solidFill>
                    <a:srgbClr val="FF0000"/>
                  </a:solidFill>
                </a:rPr>
                <a:t>Max INL: 1.0869%</a:t>
              </a:r>
              <a:endParaRPr lang="zh-CN" altLang="en-US" b="1" dirty="0">
                <a:solidFill>
                  <a:srgbClr val="FF0000"/>
                </a:solidFill>
              </a:endParaRPr>
            </a:p>
          </p:txBody>
        </p:sp>
      </p:grpSp>
      <p:grpSp>
        <p:nvGrpSpPr>
          <p:cNvPr id="10" name="组合 9"/>
          <p:cNvGrpSpPr/>
          <p:nvPr/>
        </p:nvGrpSpPr>
        <p:grpSpPr>
          <a:xfrm>
            <a:off x="4893137" y="2815027"/>
            <a:ext cx="4070178" cy="3240000"/>
            <a:chOff x="4893137" y="2815027"/>
            <a:chExt cx="4070178" cy="3240000"/>
          </a:xfrm>
        </p:grpSpPr>
        <p:pic>
          <p:nvPicPr>
            <p:cNvPr id="6" name="图片 5"/>
            <p:cNvPicPr>
              <a:picLocks noChangeAspect="1"/>
            </p:cNvPicPr>
            <p:nvPr/>
          </p:nvPicPr>
          <p:blipFill rotWithShape="1">
            <a:blip r:embed="rId3">
              <a:extLst>
                <a:ext uri="{28A0092B-C50C-407E-A947-70E740481C1C}">
                  <a14:useLocalDpi xmlns:a14="http://schemas.microsoft.com/office/drawing/2010/main" val="0"/>
                </a:ext>
              </a:extLst>
            </a:blip>
            <a:srcRect l="8210" t="4685" r="6560" b="4853"/>
            <a:stretch/>
          </p:blipFill>
          <p:spPr>
            <a:xfrm>
              <a:off x="4893137" y="2815027"/>
              <a:ext cx="4070178" cy="3240000"/>
            </a:xfrm>
            <a:prstGeom prst="rect">
              <a:avLst/>
            </a:prstGeom>
          </p:spPr>
        </p:pic>
        <p:sp>
          <p:nvSpPr>
            <p:cNvPr id="8" name="文本框 7"/>
            <p:cNvSpPr txBox="1"/>
            <p:nvPr/>
          </p:nvSpPr>
          <p:spPr>
            <a:xfrm>
              <a:off x="5100488" y="3298221"/>
              <a:ext cx="2515753" cy="646331"/>
            </a:xfrm>
            <a:prstGeom prst="rect">
              <a:avLst/>
            </a:prstGeom>
            <a:noFill/>
          </p:spPr>
          <p:txBody>
            <a:bodyPr wrap="none" rtlCol="0">
              <a:spAutoFit/>
            </a:bodyPr>
            <a:lstStyle/>
            <a:p>
              <a:r>
                <a:rPr lang="en-US" altLang="zh-CN" b="1" dirty="0" smtClean="0">
                  <a:solidFill>
                    <a:srgbClr val="FF0000"/>
                  </a:solidFill>
                </a:rPr>
                <a:t>Slope:1.37 mV/DAC Unit</a:t>
              </a:r>
            </a:p>
            <a:p>
              <a:r>
                <a:rPr lang="en-US" altLang="zh-CN" b="1" dirty="0" smtClean="0">
                  <a:solidFill>
                    <a:srgbClr val="FF0000"/>
                  </a:solidFill>
                </a:rPr>
                <a:t>Max INL: 0.0776%</a:t>
              </a:r>
              <a:endParaRPr lang="zh-CN" altLang="en-US" b="1" dirty="0">
                <a:solidFill>
                  <a:srgbClr val="FF0000"/>
                </a:solidFill>
              </a:endParaRPr>
            </a:p>
          </p:txBody>
        </p:sp>
      </p:grpSp>
    </p:spTree>
    <p:extLst>
      <p:ext uri="{BB962C8B-B14F-4D97-AF65-F5344CB8AC3E}">
        <p14:creationId xmlns:p14="http://schemas.microsoft.com/office/powerpoint/2010/main" val="65738650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smtClean="0"/>
              <a:t>Uniform </a:t>
            </a:r>
            <a:r>
              <a:rPr lang="en-US" altLang="zh-CN" dirty="0"/>
              <a:t>of </a:t>
            </a:r>
            <a:r>
              <a:rPr lang="en-US" altLang="zh-CN" dirty="0" smtClean="0"/>
              <a:t>Base </a:t>
            </a:r>
            <a:r>
              <a:rPr lang="en-US" altLang="zh-CN" dirty="0"/>
              <a:t>L</a:t>
            </a:r>
            <a:r>
              <a:rPr lang="en-US" altLang="zh-CN" dirty="0" smtClean="0"/>
              <a:t>ine</a:t>
            </a:r>
            <a:endParaRPr lang="zh-CN" altLang="en-US" dirty="0"/>
          </a:p>
        </p:txBody>
      </p:sp>
      <mc:AlternateContent xmlns:mc="http://schemas.openxmlformats.org/markup-compatibility/2006" xmlns:a14="http://schemas.microsoft.com/office/drawing/2010/main">
        <mc:Choice Requires="a14">
          <p:sp>
            <p:nvSpPr>
              <p:cNvPr id="3" name="内容占位符 2"/>
              <p:cNvSpPr>
                <a:spLocks noGrp="1"/>
              </p:cNvSpPr>
              <p:nvPr>
                <p:ph idx="1"/>
              </p:nvPr>
            </p:nvSpPr>
            <p:spPr/>
            <p:txBody>
              <a:bodyPr>
                <a:normAutofit/>
              </a:bodyPr>
              <a:lstStyle/>
              <a:p>
                <a:r>
                  <a:rPr lang="en-US" altLang="zh-CN" dirty="0" smtClean="0"/>
                  <a:t>Base Line</a:t>
                </a:r>
              </a:p>
              <a:p>
                <a:pPr lvl="1"/>
                <a:r>
                  <a:rPr lang="en-US" altLang="zh-CN" dirty="0"/>
                  <a:t>The </a:t>
                </a:r>
                <a:r>
                  <a:rPr lang="en-US" altLang="zh-CN" dirty="0" smtClean="0"/>
                  <a:t>shaper output is negative, thus the base line has an offset voltage. In </a:t>
                </a:r>
                <a:r>
                  <a:rPr lang="en-US" altLang="zh-CN" dirty="0" err="1" smtClean="0"/>
                  <a:t>Microroc</a:t>
                </a:r>
                <a:r>
                  <a:rPr lang="en-US" altLang="zh-CN" dirty="0" smtClean="0"/>
                  <a:t> the offset is 2.2V set by the ASIC.</a:t>
                </a:r>
              </a:p>
              <a:p>
                <a:pPr lvl="1"/>
                <a:r>
                  <a:rPr lang="en-US" altLang="zh-CN" dirty="0" smtClean="0"/>
                  <a:t>There are discrepancies among 64 channels, thus it is essential to </a:t>
                </a:r>
                <a:r>
                  <a:rPr lang="en-US" altLang="zh-CN" dirty="0" err="1" smtClean="0"/>
                  <a:t>uniformize</a:t>
                </a:r>
                <a:r>
                  <a:rPr lang="en-US" altLang="zh-CN" dirty="0" smtClean="0"/>
                  <a:t> the offset voltage</a:t>
                </a:r>
              </a:p>
              <a:p>
                <a:r>
                  <a:rPr lang="en-US" altLang="zh-CN" dirty="0" smtClean="0"/>
                  <a:t>Method to Uniformize</a:t>
                </a:r>
              </a:p>
              <a:p>
                <a:pPr lvl="1"/>
                <a:r>
                  <a:rPr lang="en-US" altLang="zh-CN" dirty="0" smtClean="0"/>
                  <a:t>The ASIC has a 4-bits DAC for each channel to adjust to high gain shaper output offset.</a:t>
                </a:r>
              </a:p>
              <a:p>
                <a:pPr lvl="1"/>
                <a:r>
                  <a:rPr lang="en-US" altLang="zh-CN" dirty="0" smtClean="0"/>
                  <a:t>The 4-bits DAC Code can be set by DAQ software via SC parameters.</a:t>
                </a:r>
              </a:p>
              <a:p>
                <a:pPr lvl="1"/>
                <a:r>
                  <a:rPr lang="en-US" altLang="zh-CN" dirty="0" smtClean="0"/>
                  <a:t>The offset voltage can be calculate as fallow:</a:t>
                </a:r>
              </a:p>
              <a:p>
                <a:pPr marL="201168" lvl="1" indent="0">
                  <a:buNone/>
                </a:pPr>
                <a14:m>
                  <m:oMathPara xmlns:m="http://schemas.openxmlformats.org/officeDocument/2006/math">
                    <m:oMathParaPr>
                      <m:jc m:val="centerGroup"/>
                    </m:oMathParaPr>
                    <m:oMath xmlns:m="http://schemas.openxmlformats.org/officeDocument/2006/math">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𝑉</m:t>
                          </m:r>
                        </m:e>
                        <m:sub>
                          <m:r>
                            <a:rPr lang="en-US" altLang="zh-CN" b="0" i="1" smtClean="0">
                              <a:latin typeface="Cambria Math" panose="02040503050406030204" pitchFamily="18" charset="0"/>
                            </a:rPr>
                            <m:t>𝐵𝑎𝑠𝑒</m:t>
                          </m:r>
                        </m:sub>
                      </m:sSub>
                      <m:r>
                        <a:rPr lang="en-US" altLang="zh-CN" b="0" i="1" smtClean="0">
                          <a:latin typeface="Cambria Math" panose="02040503050406030204" pitchFamily="18" charset="0"/>
                        </a:rPr>
                        <m:t>=2.2</m:t>
                      </m:r>
                      <m:r>
                        <a:rPr lang="en-US" altLang="zh-CN" b="0" i="1" smtClean="0">
                          <a:latin typeface="Cambria Math" panose="02040503050406030204" pitchFamily="18" charset="0"/>
                        </a:rPr>
                        <m:t>𝑉</m:t>
                      </m:r>
                      <m:r>
                        <a:rPr lang="en-US" altLang="zh-CN" b="0" i="1" smtClean="0">
                          <a:latin typeface="Cambria Math" panose="02040503050406030204" pitchFamily="18" charset="0"/>
                        </a:rPr>
                        <m:t> −728</m:t>
                      </m:r>
                      <m:d>
                        <m:dPr>
                          <m:ctrlPr>
                            <a:rPr lang="en-US" altLang="zh-CN" b="0" i="1" smtClean="0">
                              <a:latin typeface="Cambria Math" panose="02040503050406030204" pitchFamily="18" charset="0"/>
                            </a:rPr>
                          </m:ctrlPr>
                        </m:dPr>
                        <m:e>
                          <m:r>
                            <a:rPr lang="zh-CN" altLang="en-US" b="0" i="1" smtClean="0">
                              <a:latin typeface="Cambria Math" panose="02040503050406030204" pitchFamily="18" charset="0"/>
                            </a:rPr>
                            <m:t>𝜇</m:t>
                          </m:r>
                          <m:r>
                            <a:rPr lang="en-US" altLang="zh-CN" b="0" i="1" smtClean="0">
                              <a:latin typeface="Cambria Math" panose="02040503050406030204" pitchFamily="18" charset="0"/>
                            </a:rPr>
                            <m:t>𝑉</m:t>
                          </m:r>
                        </m:e>
                      </m:d>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2</m:t>
                          </m:r>
                        </m:e>
                        <m:sup>
                          <m:r>
                            <a:rPr lang="en-US" altLang="zh-CN" b="0" i="1" smtClean="0">
                              <a:latin typeface="Cambria Math" panose="02040503050406030204" pitchFamily="18" charset="0"/>
                            </a:rPr>
                            <m:t>3</m:t>
                          </m:r>
                        </m:sup>
                      </m:sSup>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𝐷</m:t>
                          </m:r>
                        </m:e>
                        <m:sub>
                          <m:r>
                            <a:rPr lang="en-US" altLang="zh-CN" b="0" i="1" smtClean="0">
                              <a:latin typeface="Cambria Math" panose="02040503050406030204" pitchFamily="18" charset="0"/>
                            </a:rPr>
                            <m:t>3</m:t>
                          </m:r>
                        </m:sub>
                      </m:sSub>
                      <m:r>
                        <a:rPr lang="en-US" altLang="zh-CN" b="0" i="1" smtClean="0">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b="0" i="1" smtClean="0">
                              <a:latin typeface="Cambria Math" panose="02040503050406030204" pitchFamily="18" charset="0"/>
                            </a:rPr>
                            <m:t>0</m:t>
                          </m:r>
                        </m:sup>
                      </m:sSup>
                      <m:r>
                        <a:rPr lang="en-US" altLang="zh-CN" i="1">
                          <a:latin typeface="Cambria Math" panose="02040503050406030204" pitchFamily="18" charset="0"/>
                        </a:rPr>
                        <m:t>∗</m:t>
                      </m:r>
                      <m:sSub>
                        <m:sSubPr>
                          <m:ctrlPr>
                            <a:rPr lang="en-US" altLang="zh-CN" i="1">
                              <a:latin typeface="Cambria Math" panose="02040503050406030204" pitchFamily="18" charset="0"/>
                            </a:rPr>
                          </m:ctrlPr>
                        </m:sSubPr>
                        <m:e>
                          <m:r>
                            <a:rPr lang="en-US" altLang="zh-CN" i="1">
                              <a:latin typeface="Cambria Math" panose="02040503050406030204" pitchFamily="18" charset="0"/>
                            </a:rPr>
                            <m:t>𝐷</m:t>
                          </m:r>
                        </m:e>
                        <m:sub>
                          <m:r>
                            <a:rPr lang="en-US" altLang="zh-CN" b="0" i="1" smtClean="0">
                              <a:latin typeface="Cambria Math" panose="02040503050406030204" pitchFamily="18" charset="0"/>
                            </a:rPr>
                            <m:t>0</m:t>
                          </m:r>
                        </m:sub>
                      </m:sSub>
                      <m:r>
                        <a:rPr lang="en-US" altLang="zh-CN" b="0" i="1" smtClean="0">
                          <a:latin typeface="Cambria Math" panose="02040503050406030204" pitchFamily="18" charset="0"/>
                        </a:rPr>
                        <m:t>)</m:t>
                      </m:r>
                    </m:oMath>
                  </m:oMathPara>
                </a14:m>
                <a:endParaRPr lang="en-US" altLang="zh-CN" dirty="0" smtClean="0"/>
              </a:p>
              <a:p>
                <a:pPr lvl="1"/>
                <a:endParaRPr lang="zh-CN" altLang="en-US" dirty="0"/>
              </a:p>
            </p:txBody>
          </p:sp>
        </mc:Choice>
        <mc:Fallback xmlns="">
          <p:sp>
            <p:nvSpPr>
              <p:cNvPr id="3" name="内容占位符 2"/>
              <p:cNvSpPr>
                <a:spLocks noGrp="1" noRot="1" noChangeAspect="1" noMove="1" noResize="1" noEditPoints="1" noAdjustHandles="1" noChangeArrowheads="1" noChangeShapeType="1" noTextEdit="1"/>
              </p:cNvSpPr>
              <p:nvPr>
                <p:ph idx="1"/>
              </p:nvPr>
            </p:nvSpPr>
            <p:spPr>
              <a:blipFill rotWithShape="0">
                <a:blip r:embed="rId2"/>
                <a:stretch>
                  <a:fillRect l="-2585" t="-2024" b="-595"/>
                </a:stretch>
              </a:blipFill>
            </p:spPr>
            <p:txBody>
              <a:bodyPr/>
              <a:lstStyle/>
              <a:p>
                <a:r>
                  <a:rPr lang="zh-CN" altLang="en-US">
                    <a:noFill/>
                  </a:rPr>
                  <a:t> </a:t>
                </a:r>
              </a:p>
            </p:txBody>
          </p:sp>
        </mc:Fallback>
      </mc:AlternateContent>
      <p:sp>
        <p:nvSpPr>
          <p:cNvPr id="4" name="灯片编号占位符 3"/>
          <p:cNvSpPr>
            <a:spLocks noGrp="1"/>
          </p:cNvSpPr>
          <p:nvPr>
            <p:ph type="sldNum" sz="quarter" idx="12"/>
          </p:nvPr>
        </p:nvSpPr>
        <p:spPr/>
        <p:txBody>
          <a:bodyPr/>
          <a:lstStyle/>
          <a:p>
            <a:fld id="{6113E31D-E2AB-40D1-8B51-AFA5AFEF393A}" type="slidenum">
              <a:rPr lang="en-US" smtClean="0"/>
              <a:pPr/>
              <a:t>26</a:t>
            </a:fld>
            <a:endParaRPr lang="en-US" dirty="0"/>
          </a:p>
        </p:txBody>
      </p:sp>
    </p:spTree>
    <p:extLst>
      <p:ext uri="{BB962C8B-B14F-4D97-AF65-F5344CB8AC3E}">
        <p14:creationId xmlns:p14="http://schemas.microsoft.com/office/powerpoint/2010/main" val="172842374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Uniform of Base Line</a:t>
            </a:r>
            <a:endParaRPr lang="zh-CN" altLang="en-US" dirty="0"/>
          </a:p>
        </p:txBody>
      </p:sp>
      <p:sp>
        <p:nvSpPr>
          <p:cNvPr id="3" name="内容占位符 2"/>
          <p:cNvSpPr>
            <a:spLocks noGrp="1"/>
          </p:cNvSpPr>
          <p:nvPr>
            <p:ph idx="1"/>
          </p:nvPr>
        </p:nvSpPr>
        <p:spPr/>
        <p:txBody>
          <a:bodyPr/>
          <a:lstStyle/>
          <a:p>
            <a:r>
              <a:rPr lang="en-US" altLang="zh-CN" dirty="0" smtClean="0"/>
              <a:t>Result</a:t>
            </a:r>
          </a:p>
          <a:p>
            <a:pPr lvl="1"/>
            <a:r>
              <a:rPr lang="en-US" altLang="zh-CN" dirty="0" smtClean="0"/>
              <a:t>After correction, the standard deviation of the offset voltage is 0.3215mV.</a:t>
            </a:r>
          </a:p>
          <a:p>
            <a:pPr lvl="1"/>
            <a:endParaRPr lang="zh-CN" altLang="en-US" dirty="0"/>
          </a:p>
        </p:txBody>
      </p:sp>
      <p:sp>
        <p:nvSpPr>
          <p:cNvPr id="4" name="灯片编号占位符 3"/>
          <p:cNvSpPr>
            <a:spLocks noGrp="1"/>
          </p:cNvSpPr>
          <p:nvPr>
            <p:ph type="sldNum" sz="quarter" idx="12"/>
          </p:nvPr>
        </p:nvSpPr>
        <p:spPr/>
        <p:txBody>
          <a:bodyPr/>
          <a:lstStyle/>
          <a:p>
            <a:fld id="{6113E31D-E2AB-40D1-8B51-AFA5AFEF393A}" type="slidenum">
              <a:rPr lang="en-US" smtClean="0"/>
              <a:pPr/>
              <a:t>27</a:t>
            </a:fld>
            <a:endParaRPr lang="en-US" dirty="0"/>
          </a:p>
        </p:txBody>
      </p:sp>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4046" t="5350" r="8142" b="2438"/>
          <a:stretch/>
        </p:blipFill>
        <p:spPr>
          <a:xfrm>
            <a:off x="2113188" y="2339200"/>
            <a:ext cx="4963342" cy="3960000"/>
          </a:xfrm>
          <a:prstGeom prst="rect">
            <a:avLst/>
          </a:prstGeom>
        </p:spPr>
      </p:pic>
    </p:spTree>
    <p:extLst>
      <p:ext uri="{BB962C8B-B14F-4D97-AF65-F5344CB8AC3E}">
        <p14:creationId xmlns:p14="http://schemas.microsoft.com/office/powerpoint/2010/main" val="206959584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S-Curve Test</a:t>
            </a:r>
            <a:endParaRPr lang="zh-CN" altLang="en-US" dirty="0"/>
          </a:p>
        </p:txBody>
      </p:sp>
      <mc:AlternateContent xmlns:mc="http://schemas.openxmlformats.org/markup-compatibility/2006">
        <mc:Choice xmlns:a14="http://schemas.microsoft.com/office/drawing/2010/main" Requires="a14">
          <p:sp>
            <p:nvSpPr>
              <p:cNvPr id="3" name="内容占位符 2"/>
              <p:cNvSpPr>
                <a:spLocks noGrp="1"/>
              </p:cNvSpPr>
              <p:nvPr>
                <p:ph idx="1"/>
              </p:nvPr>
            </p:nvSpPr>
            <p:spPr/>
            <p:txBody>
              <a:bodyPr/>
              <a:lstStyle/>
              <a:p>
                <a:r>
                  <a:rPr lang="en-US" altLang="zh-CN" dirty="0" smtClean="0"/>
                  <a:t>“Trigger-efficiency </a:t>
                </a:r>
                <a:r>
                  <a:rPr lang="en-US" altLang="zh-CN" dirty="0"/>
                  <a:t>vs </a:t>
                </a:r>
                <a:r>
                  <a:rPr lang="en-US" altLang="zh-CN" dirty="0" smtClean="0"/>
                  <a:t>Threshold” </a:t>
                </a:r>
                <a:r>
                  <a:rPr lang="en-US" altLang="zh-CN" dirty="0" smtClean="0"/>
                  <a:t>Test</a:t>
                </a:r>
                <a:r>
                  <a:rPr lang="en-US" altLang="zh-CN" dirty="0" smtClean="0"/>
                  <a:t>.</a:t>
                </a:r>
              </a:p>
              <a:p>
                <a:pPr lvl="1"/>
                <a:r>
                  <a:rPr lang="en-US" altLang="zh-CN" dirty="0" smtClean="0"/>
                  <a:t>We define Trigger-efficiency as: </a:t>
                </a:r>
                <a14:m>
                  <m:oMath xmlns:m="http://schemas.openxmlformats.org/officeDocument/2006/math">
                    <m:f>
                      <m:fPr>
                        <m:ctrlPr>
                          <a:rPr lang="en-US" altLang="zh-CN" i="1" smtClean="0">
                            <a:latin typeface="Cambria Math" panose="02040503050406030204" pitchFamily="18" charset="0"/>
                          </a:rPr>
                        </m:ctrlPr>
                      </m:fPr>
                      <m:num>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𝐶𝑜𝑢𝑛𝑡</m:t>
                            </m:r>
                          </m:e>
                          <m:sub>
                            <m:r>
                              <a:rPr lang="en-US" altLang="zh-CN" b="0" i="1" smtClean="0">
                                <a:latin typeface="Cambria Math" panose="02040503050406030204" pitchFamily="18" charset="0"/>
                              </a:rPr>
                              <m:t>𝑇𝑟𝑖𝑔𝑔𝑒𝑟</m:t>
                            </m:r>
                          </m:sub>
                        </m:sSub>
                      </m:num>
                      <m:den>
                        <m:sSub>
                          <m:sSubPr>
                            <m:ctrlPr>
                              <a:rPr lang="en-US" altLang="zh-CN" i="1" smtClean="0">
                                <a:latin typeface="Cambria Math" panose="02040503050406030204" pitchFamily="18" charset="0"/>
                              </a:rPr>
                            </m:ctrlPr>
                          </m:sSubPr>
                          <m:e>
                            <m:r>
                              <a:rPr lang="en-US" altLang="zh-CN" b="0" i="1" smtClean="0">
                                <a:latin typeface="Cambria Math" panose="02040503050406030204" pitchFamily="18" charset="0"/>
                              </a:rPr>
                              <m:t>𝐶𝑜𝑢𝑛𝑡</m:t>
                            </m:r>
                          </m:e>
                          <m:sub>
                            <m:r>
                              <a:rPr lang="en-US" altLang="zh-CN" b="0" i="1" smtClean="0">
                                <a:latin typeface="Cambria Math" panose="02040503050406030204" pitchFamily="18" charset="0"/>
                              </a:rPr>
                              <m:t>𝑇𝑜𝑡𝑎𝑙</m:t>
                            </m:r>
                          </m:sub>
                        </m:sSub>
                      </m:den>
                    </m:f>
                  </m:oMath>
                </a14:m>
                <a:endParaRPr lang="en-US" altLang="zh-CN" dirty="0" smtClean="0"/>
              </a:p>
              <a:p>
                <a:pPr lvl="1"/>
                <a:r>
                  <a:rPr lang="en-US" altLang="zh-CN" dirty="0" smtClean="0"/>
                  <a:t>Use a signal generator to inject the charge and the FPGA counts the trigger and total charge at the same time.</a:t>
                </a:r>
              </a:p>
              <a:p>
                <a:pPr lvl="1"/>
                <a:r>
                  <a:rPr lang="en-US" altLang="zh-CN" dirty="0" smtClean="0"/>
                  <a:t>Sweep the threshold(10-bit DAC output) from minimal to maximal, and get a curve call S-Curve.</a:t>
                </a:r>
              </a:p>
              <a:p>
                <a:r>
                  <a:rPr lang="en-US" altLang="zh-CN" dirty="0" smtClean="0"/>
                  <a:t>S-Curve</a:t>
                </a:r>
              </a:p>
              <a:p>
                <a:pPr lvl="1"/>
                <a:r>
                  <a:rPr lang="en-US" altLang="zh-CN" dirty="0" smtClean="0"/>
                  <a:t>The ideal S-Curve in our system is a fermi distribution.</a:t>
                </a:r>
              </a:p>
              <a:p>
                <a:pPr lvl="1"/>
                <a:r>
                  <a:rPr lang="en-US" altLang="zh-CN" dirty="0" smtClean="0"/>
                  <a:t>Due to the noise of the circuit, the S-Curve has dispersion.</a:t>
                </a:r>
              </a:p>
              <a:p>
                <a:pPr lvl="1"/>
                <a:r>
                  <a:rPr lang="en-US" altLang="zh-CN" dirty="0" smtClean="0"/>
                  <a:t>With a certain input, the DAC output corresponding to 50% trigger-efficiency is the value of the shaper output</a:t>
                </a:r>
              </a:p>
              <a:p>
                <a:pPr lvl="1"/>
                <a:endParaRPr lang="zh-CN" altLang="en-US" dirty="0"/>
              </a:p>
            </p:txBody>
          </p:sp>
        </mc:Choice>
        <mc:Fallback>
          <p:sp>
            <p:nvSpPr>
              <p:cNvPr id="3" name="内容占位符 2"/>
              <p:cNvSpPr>
                <a:spLocks noGrp="1" noRot="1" noChangeAspect="1" noMove="1" noResize="1" noEditPoints="1" noAdjustHandles="1" noChangeArrowheads="1" noChangeShapeType="1" noTextEdit="1"/>
              </p:cNvSpPr>
              <p:nvPr>
                <p:ph idx="1"/>
              </p:nvPr>
            </p:nvSpPr>
            <p:spPr>
              <a:blipFill rotWithShape="0">
                <a:blip r:embed="rId2"/>
                <a:stretch>
                  <a:fillRect l="-2585" t="-2024" r="-2423"/>
                </a:stretch>
              </a:blipFill>
            </p:spPr>
            <p:txBody>
              <a:bodyPr/>
              <a:lstStyle/>
              <a:p>
                <a:r>
                  <a:rPr lang="zh-CN" altLang="en-US">
                    <a:noFill/>
                  </a:rPr>
                  <a:t> </a:t>
                </a:r>
              </a:p>
            </p:txBody>
          </p:sp>
        </mc:Fallback>
      </mc:AlternateContent>
      <p:sp>
        <p:nvSpPr>
          <p:cNvPr id="4" name="灯片编号占位符 3"/>
          <p:cNvSpPr>
            <a:spLocks noGrp="1"/>
          </p:cNvSpPr>
          <p:nvPr>
            <p:ph type="sldNum" sz="quarter" idx="12"/>
          </p:nvPr>
        </p:nvSpPr>
        <p:spPr/>
        <p:txBody>
          <a:bodyPr/>
          <a:lstStyle/>
          <a:p>
            <a:fld id="{6113E31D-E2AB-40D1-8B51-AFA5AFEF393A}" type="slidenum">
              <a:rPr lang="en-US" smtClean="0"/>
              <a:pPr/>
              <a:t>28</a:t>
            </a:fld>
            <a:endParaRPr lang="en-US" dirty="0"/>
          </a:p>
        </p:txBody>
      </p:sp>
    </p:spTree>
    <p:extLst>
      <p:ext uri="{BB962C8B-B14F-4D97-AF65-F5344CB8AC3E}">
        <p14:creationId xmlns:p14="http://schemas.microsoft.com/office/powerpoint/2010/main" val="30521343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S-Curve Test</a:t>
            </a:r>
            <a:endParaRPr lang="zh-CN" altLang="en-US" dirty="0"/>
          </a:p>
        </p:txBody>
      </p:sp>
      <p:sp>
        <p:nvSpPr>
          <p:cNvPr id="3" name="内容占位符 2"/>
          <p:cNvSpPr>
            <a:spLocks noGrp="1"/>
          </p:cNvSpPr>
          <p:nvPr>
            <p:ph idx="1"/>
          </p:nvPr>
        </p:nvSpPr>
        <p:spPr/>
        <p:txBody>
          <a:bodyPr/>
          <a:lstStyle/>
          <a:p>
            <a:r>
              <a:rPr lang="en-US" altLang="zh-CN" dirty="0" smtClean="0"/>
              <a:t>Result Without Input</a:t>
            </a:r>
          </a:p>
          <a:p>
            <a:pPr lvl="1"/>
            <a:r>
              <a:rPr lang="en-US" altLang="zh-CN" dirty="0" smtClean="0"/>
              <a:t>Bigger DAC code means lower threshold. </a:t>
            </a:r>
            <a:r>
              <a:rPr lang="en-US" altLang="zh-CN" dirty="0"/>
              <a:t>S</a:t>
            </a:r>
            <a:r>
              <a:rPr lang="en-US" altLang="zh-CN" dirty="0" smtClean="0"/>
              <a:t>o when DAC code grows, the trigger-efficiency become higher.</a:t>
            </a:r>
          </a:p>
          <a:p>
            <a:pPr lvl="1"/>
            <a:endParaRPr lang="zh-CN" altLang="en-US" dirty="0"/>
          </a:p>
        </p:txBody>
      </p:sp>
      <p:sp>
        <p:nvSpPr>
          <p:cNvPr id="4" name="灯片编号占位符 3"/>
          <p:cNvSpPr>
            <a:spLocks noGrp="1"/>
          </p:cNvSpPr>
          <p:nvPr>
            <p:ph type="sldNum" sz="quarter" idx="12"/>
          </p:nvPr>
        </p:nvSpPr>
        <p:spPr/>
        <p:txBody>
          <a:bodyPr/>
          <a:lstStyle/>
          <a:p>
            <a:fld id="{6113E31D-E2AB-40D1-8B51-AFA5AFEF393A}" type="slidenum">
              <a:rPr lang="en-US" smtClean="0"/>
              <a:pPr/>
              <a:t>29</a:t>
            </a:fld>
            <a:endParaRPr lang="en-US" dirty="0"/>
          </a:p>
        </p:txBody>
      </p:sp>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3883" t="1629" r="6781"/>
          <a:stretch/>
        </p:blipFill>
        <p:spPr>
          <a:xfrm>
            <a:off x="2415272" y="2699200"/>
            <a:ext cx="4359173" cy="3600000"/>
          </a:xfrm>
          <a:prstGeom prst="rect">
            <a:avLst/>
          </a:prstGeom>
        </p:spPr>
      </p:pic>
    </p:spTree>
    <p:extLst>
      <p:ext uri="{BB962C8B-B14F-4D97-AF65-F5344CB8AC3E}">
        <p14:creationId xmlns:p14="http://schemas.microsoft.com/office/powerpoint/2010/main" val="34109164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Content</a:t>
            </a:r>
            <a:endParaRPr lang="zh-CN" altLang="en-US" dirty="0"/>
          </a:p>
        </p:txBody>
      </p:sp>
      <p:sp>
        <p:nvSpPr>
          <p:cNvPr id="3" name="内容占位符 2"/>
          <p:cNvSpPr>
            <a:spLocks noGrp="1"/>
          </p:cNvSpPr>
          <p:nvPr>
            <p:ph idx="1"/>
          </p:nvPr>
        </p:nvSpPr>
        <p:spPr/>
        <p:txBody>
          <a:bodyPr>
            <a:normAutofit lnSpcReduction="10000"/>
          </a:bodyPr>
          <a:lstStyle/>
          <a:p>
            <a:r>
              <a:rPr lang="en-US" altLang="zh-CN" dirty="0"/>
              <a:t>Background</a:t>
            </a:r>
          </a:p>
          <a:p>
            <a:pPr lvl="1"/>
            <a:r>
              <a:rPr lang="en-US" altLang="zh-CN" dirty="0"/>
              <a:t>CEPC Calorimeters</a:t>
            </a:r>
          </a:p>
          <a:p>
            <a:pPr lvl="1"/>
            <a:r>
              <a:rPr lang="en-US" altLang="zh-CN" dirty="0"/>
              <a:t>CEPC HCAL</a:t>
            </a:r>
          </a:p>
          <a:p>
            <a:pPr lvl="1"/>
            <a:r>
              <a:rPr lang="en-US" altLang="zh-CN" dirty="0" smtClean="0"/>
              <a:t>USTC SDHCAL</a:t>
            </a:r>
            <a:endParaRPr lang="en-US" altLang="zh-CN" dirty="0"/>
          </a:p>
          <a:p>
            <a:pPr lvl="1"/>
            <a:r>
              <a:rPr lang="en-US" altLang="zh-CN" dirty="0"/>
              <a:t>SDHCAL Readout ASIC</a:t>
            </a:r>
          </a:p>
          <a:p>
            <a:r>
              <a:rPr lang="en-US" altLang="zh-CN" dirty="0" smtClean="0">
                <a:solidFill>
                  <a:schemeClr val="bg1">
                    <a:lumMod val="85000"/>
                  </a:schemeClr>
                </a:solidFill>
              </a:rPr>
              <a:t>Design of the Test-Board</a:t>
            </a:r>
          </a:p>
          <a:p>
            <a:pPr lvl="1"/>
            <a:r>
              <a:rPr lang="en-US" altLang="zh-CN" dirty="0" smtClean="0">
                <a:solidFill>
                  <a:schemeClr val="bg1">
                    <a:lumMod val="85000"/>
                  </a:schemeClr>
                </a:solidFill>
              </a:rPr>
              <a:t>Introduction of Readout ASIC</a:t>
            </a:r>
          </a:p>
          <a:p>
            <a:pPr lvl="1"/>
            <a:r>
              <a:rPr lang="en-US" altLang="zh-CN" dirty="0" smtClean="0">
                <a:solidFill>
                  <a:schemeClr val="bg1">
                    <a:lumMod val="85000"/>
                  </a:schemeClr>
                </a:solidFill>
              </a:rPr>
              <a:t>Design of the Phase 1 Test-Board</a:t>
            </a:r>
          </a:p>
          <a:p>
            <a:pPr lvl="1"/>
            <a:r>
              <a:rPr lang="en-US" altLang="zh-CN" dirty="0" smtClean="0">
                <a:solidFill>
                  <a:schemeClr val="bg1">
                    <a:lumMod val="85000"/>
                  </a:schemeClr>
                </a:solidFill>
              </a:rPr>
              <a:t>Progress</a:t>
            </a:r>
          </a:p>
          <a:p>
            <a:r>
              <a:rPr lang="en-US" altLang="zh-CN" dirty="0" smtClean="0">
                <a:solidFill>
                  <a:schemeClr val="bg1">
                    <a:lumMod val="85000"/>
                  </a:schemeClr>
                </a:solidFill>
              </a:rPr>
              <a:t>Future Work</a:t>
            </a:r>
          </a:p>
          <a:p>
            <a:pPr lvl="1"/>
            <a:r>
              <a:rPr lang="en-US" altLang="zh-CN" dirty="0">
                <a:solidFill>
                  <a:schemeClr val="bg1">
                    <a:lumMod val="85000"/>
                  </a:schemeClr>
                </a:solidFill>
              </a:rPr>
              <a:t>Full Test </a:t>
            </a:r>
            <a:r>
              <a:rPr lang="en-US" altLang="zh-CN" dirty="0" smtClean="0">
                <a:solidFill>
                  <a:schemeClr val="bg1">
                    <a:lumMod val="85000"/>
                  </a:schemeClr>
                </a:solidFill>
              </a:rPr>
              <a:t>of Detector</a:t>
            </a:r>
          </a:p>
          <a:p>
            <a:pPr lvl="1"/>
            <a:r>
              <a:rPr lang="en-US" altLang="zh-CN" dirty="0" smtClean="0">
                <a:solidFill>
                  <a:schemeClr val="bg1">
                    <a:lumMod val="85000"/>
                  </a:schemeClr>
                </a:solidFill>
              </a:rPr>
              <a:t>Design a Read-out Array</a:t>
            </a:r>
          </a:p>
        </p:txBody>
      </p:sp>
      <p:sp>
        <p:nvSpPr>
          <p:cNvPr id="4" name="灯片编号占位符 3"/>
          <p:cNvSpPr>
            <a:spLocks noGrp="1"/>
          </p:cNvSpPr>
          <p:nvPr>
            <p:ph type="sldNum" sz="quarter" idx="12"/>
          </p:nvPr>
        </p:nvSpPr>
        <p:spPr/>
        <p:txBody>
          <a:bodyPr/>
          <a:lstStyle/>
          <a:p>
            <a:fld id="{6113E31D-E2AB-40D1-8B51-AFA5AFEF393A}" type="slidenum">
              <a:rPr lang="en-US" smtClean="0"/>
              <a:t>3</a:t>
            </a:fld>
            <a:endParaRPr lang="en-US" dirty="0"/>
          </a:p>
        </p:txBody>
      </p:sp>
    </p:spTree>
    <p:extLst>
      <p:ext uri="{BB962C8B-B14F-4D97-AF65-F5344CB8AC3E}">
        <p14:creationId xmlns:p14="http://schemas.microsoft.com/office/powerpoint/2010/main" val="298155222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S-Curve Test</a:t>
            </a:r>
            <a:endParaRPr lang="zh-CN" altLang="en-US" dirty="0"/>
          </a:p>
        </p:txBody>
      </p:sp>
      <p:sp>
        <p:nvSpPr>
          <p:cNvPr id="3" name="内容占位符 2"/>
          <p:cNvSpPr>
            <a:spLocks noGrp="1"/>
          </p:cNvSpPr>
          <p:nvPr>
            <p:ph idx="1"/>
          </p:nvPr>
        </p:nvSpPr>
        <p:spPr/>
        <p:txBody>
          <a:bodyPr/>
          <a:lstStyle/>
          <a:p>
            <a:r>
              <a:rPr lang="en-US" altLang="zh-CN" dirty="0" smtClean="0"/>
              <a:t>Small Charge Inject Test(&lt; 10fC)</a:t>
            </a:r>
          </a:p>
          <a:p>
            <a:pPr lvl="1"/>
            <a:r>
              <a:rPr lang="en-US" altLang="zh-CN" dirty="0" smtClean="0"/>
              <a:t>Choose the 50% trigger-efficiency DAC code as the threshold, and get the linear fit of charge and DAC Code</a:t>
            </a:r>
          </a:p>
          <a:p>
            <a:pPr lvl="1"/>
            <a:r>
              <a:rPr lang="en-US" altLang="zh-CN" dirty="0" smtClean="0"/>
              <a:t>1fC Charge is corresponding to 3.9992DAC unit</a:t>
            </a:r>
          </a:p>
          <a:p>
            <a:pPr lvl="1"/>
            <a:endParaRPr lang="zh-CN" altLang="en-US" dirty="0"/>
          </a:p>
        </p:txBody>
      </p:sp>
      <p:sp>
        <p:nvSpPr>
          <p:cNvPr id="4" name="灯片编号占位符 3"/>
          <p:cNvSpPr>
            <a:spLocks noGrp="1"/>
          </p:cNvSpPr>
          <p:nvPr>
            <p:ph type="sldNum" sz="quarter" idx="12"/>
          </p:nvPr>
        </p:nvSpPr>
        <p:spPr/>
        <p:txBody>
          <a:bodyPr/>
          <a:lstStyle/>
          <a:p>
            <a:fld id="{6113E31D-E2AB-40D1-8B51-AFA5AFEF393A}" type="slidenum">
              <a:rPr lang="en-US" smtClean="0"/>
              <a:pPr/>
              <a:t>30</a:t>
            </a:fld>
            <a:endParaRPr lang="en-US" dirty="0"/>
          </a:p>
        </p:txBody>
      </p:sp>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3642" t="5815" r="7505"/>
          <a:stretch/>
        </p:blipFill>
        <p:spPr>
          <a:xfrm>
            <a:off x="2330727" y="2773764"/>
            <a:ext cx="4528263" cy="3600000"/>
          </a:xfrm>
          <a:prstGeom prst="rect">
            <a:avLst/>
          </a:prstGeom>
        </p:spPr>
      </p:pic>
    </p:spTree>
    <p:extLst>
      <p:ext uri="{BB962C8B-B14F-4D97-AF65-F5344CB8AC3E}">
        <p14:creationId xmlns:p14="http://schemas.microsoft.com/office/powerpoint/2010/main" val="44031390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S-Curve Test</a:t>
            </a:r>
            <a:endParaRPr lang="zh-CN" altLang="en-US" dirty="0"/>
          </a:p>
        </p:txBody>
      </p:sp>
      <p:sp>
        <p:nvSpPr>
          <p:cNvPr id="3" name="内容占位符 2"/>
          <p:cNvSpPr>
            <a:spLocks noGrp="1"/>
          </p:cNvSpPr>
          <p:nvPr>
            <p:ph idx="1"/>
          </p:nvPr>
        </p:nvSpPr>
        <p:spPr/>
        <p:txBody>
          <a:bodyPr/>
          <a:lstStyle/>
          <a:p>
            <a:r>
              <a:rPr lang="en-US" altLang="zh-CN" dirty="0" smtClean="0"/>
              <a:t>Noise of Electronics</a:t>
            </a:r>
          </a:p>
          <a:p>
            <a:pPr lvl="1"/>
            <a:r>
              <a:rPr lang="en-US" altLang="zh-CN" dirty="0" smtClean="0"/>
              <a:t>Statistics of none input 50% trigger-efficiency DAC code</a:t>
            </a:r>
          </a:p>
          <a:p>
            <a:pPr lvl="1"/>
            <a:r>
              <a:rPr lang="en-US" altLang="zh-CN" dirty="0" smtClean="0"/>
              <a:t>The standard </a:t>
            </a:r>
            <a:r>
              <a:rPr lang="en-US" altLang="zh-CN" dirty="0"/>
              <a:t>deviation </a:t>
            </a:r>
            <a:r>
              <a:rPr lang="en-US" altLang="zh-CN" dirty="0" smtClean="0"/>
              <a:t>is 0.6326DAC unit corresponding to 0.1581fC</a:t>
            </a:r>
          </a:p>
          <a:p>
            <a:pPr lvl="1"/>
            <a:endParaRPr lang="zh-CN" altLang="en-US" dirty="0"/>
          </a:p>
        </p:txBody>
      </p:sp>
      <p:sp>
        <p:nvSpPr>
          <p:cNvPr id="4" name="灯片编号占位符 3"/>
          <p:cNvSpPr>
            <a:spLocks noGrp="1"/>
          </p:cNvSpPr>
          <p:nvPr>
            <p:ph type="sldNum" sz="quarter" idx="12"/>
          </p:nvPr>
        </p:nvSpPr>
        <p:spPr/>
        <p:txBody>
          <a:bodyPr/>
          <a:lstStyle/>
          <a:p>
            <a:fld id="{6113E31D-E2AB-40D1-8B51-AFA5AFEF393A}" type="slidenum">
              <a:rPr lang="en-US" smtClean="0"/>
              <a:pPr/>
              <a:t>31</a:t>
            </a:fld>
            <a:endParaRPr lang="en-US" dirty="0"/>
          </a:p>
        </p:txBody>
      </p:sp>
      <p:grpSp>
        <p:nvGrpSpPr>
          <p:cNvPr id="11" name="组合 10"/>
          <p:cNvGrpSpPr/>
          <p:nvPr/>
        </p:nvGrpSpPr>
        <p:grpSpPr>
          <a:xfrm>
            <a:off x="218209" y="2699200"/>
            <a:ext cx="8783021" cy="3600000"/>
            <a:chOff x="40409" y="2699200"/>
            <a:chExt cx="8783021" cy="3600000"/>
          </a:xfrm>
        </p:grpSpPr>
        <p:pic>
          <p:nvPicPr>
            <p:cNvPr id="6" name="图片 5"/>
            <p:cNvPicPr>
              <a:picLocks noChangeAspect="1"/>
            </p:cNvPicPr>
            <p:nvPr/>
          </p:nvPicPr>
          <p:blipFill rotWithShape="1">
            <a:blip r:embed="rId2">
              <a:extLst>
                <a:ext uri="{28A0092B-C50C-407E-A947-70E740481C1C}">
                  <a14:useLocalDpi xmlns:a14="http://schemas.microsoft.com/office/drawing/2010/main" val="0"/>
                </a:ext>
              </a:extLst>
            </a:blip>
            <a:srcRect r="6579"/>
            <a:stretch/>
          </p:blipFill>
          <p:spPr>
            <a:xfrm>
              <a:off x="40409" y="2699200"/>
              <a:ext cx="4484185" cy="3600000"/>
            </a:xfrm>
            <a:prstGeom prst="rect">
              <a:avLst/>
            </a:prstGeom>
          </p:spPr>
        </p:pic>
        <p:sp>
          <p:nvSpPr>
            <p:cNvPr id="8" name="矩形 7"/>
            <p:cNvSpPr/>
            <p:nvPr/>
          </p:nvSpPr>
          <p:spPr>
            <a:xfrm>
              <a:off x="527050" y="3079750"/>
              <a:ext cx="3060700" cy="2413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rotWithShape="1">
            <a:blip r:embed="rId3">
              <a:extLst>
                <a:ext uri="{28A0092B-C50C-407E-A947-70E740481C1C}">
                  <a14:useLocalDpi xmlns:a14="http://schemas.microsoft.com/office/drawing/2010/main" val="0"/>
                </a:ext>
              </a:extLst>
            </a:blip>
            <a:srcRect l="5953" r="5953"/>
            <a:stretch/>
          </p:blipFill>
          <p:spPr>
            <a:xfrm>
              <a:off x="4594859" y="2699200"/>
              <a:ext cx="4228571" cy="3600000"/>
            </a:xfrm>
            <a:prstGeom prst="rect">
              <a:avLst/>
            </a:prstGeom>
          </p:spPr>
        </p:pic>
        <p:sp>
          <p:nvSpPr>
            <p:cNvPr id="10" name="上弧形箭头 9"/>
            <p:cNvSpPr/>
            <p:nvPr/>
          </p:nvSpPr>
          <p:spPr>
            <a:xfrm>
              <a:off x="3576550" y="2919164"/>
              <a:ext cx="1744367" cy="401885"/>
            </a:xfrm>
            <a:prstGeom prst="curvedDownArrow">
              <a:avLst>
                <a:gd name="adj1" fmla="val 25000"/>
                <a:gd name="adj2" fmla="val 50000"/>
                <a:gd name="adj3" fmla="val 31349"/>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extLst>
      <p:ext uri="{BB962C8B-B14F-4D97-AF65-F5344CB8AC3E}">
        <p14:creationId xmlns:p14="http://schemas.microsoft.com/office/powerpoint/2010/main" val="140382261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S-Curve Test</a:t>
            </a:r>
            <a:endParaRPr lang="zh-CN" altLang="en-US" dirty="0"/>
          </a:p>
        </p:txBody>
      </p:sp>
      <p:sp>
        <p:nvSpPr>
          <p:cNvPr id="3" name="内容占位符 2"/>
          <p:cNvSpPr>
            <a:spLocks noGrp="1"/>
          </p:cNvSpPr>
          <p:nvPr>
            <p:ph idx="1"/>
          </p:nvPr>
        </p:nvSpPr>
        <p:spPr/>
        <p:txBody>
          <a:bodyPr/>
          <a:lstStyle/>
          <a:p>
            <a:r>
              <a:rPr lang="en-US" altLang="zh-CN" dirty="0" smtClean="0"/>
              <a:t>Linearity of Two Shapers</a:t>
            </a:r>
          </a:p>
          <a:p>
            <a:pPr lvl="1"/>
            <a:r>
              <a:rPr lang="en-US" altLang="zh-CN" dirty="0" smtClean="0"/>
              <a:t>The linear range of high gain shaper is 0~140fC</a:t>
            </a:r>
          </a:p>
          <a:p>
            <a:pPr lvl="1"/>
            <a:r>
              <a:rPr lang="en-US" altLang="zh-CN" dirty="0" smtClean="0"/>
              <a:t>The linear range of low gain shaper is 0~500fC</a:t>
            </a:r>
            <a:endParaRPr lang="zh-CN" altLang="en-US" dirty="0"/>
          </a:p>
        </p:txBody>
      </p:sp>
      <p:sp>
        <p:nvSpPr>
          <p:cNvPr id="4" name="灯片编号占位符 3"/>
          <p:cNvSpPr>
            <a:spLocks noGrp="1"/>
          </p:cNvSpPr>
          <p:nvPr>
            <p:ph type="sldNum" sz="quarter" idx="12"/>
          </p:nvPr>
        </p:nvSpPr>
        <p:spPr/>
        <p:txBody>
          <a:bodyPr/>
          <a:lstStyle/>
          <a:p>
            <a:fld id="{6113E31D-E2AB-40D1-8B51-AFA5AFEF393A}" type="slidenum">
              <a:rPr lang="en-US" smtClean="0"/>
              <a:pPr/>
              <a:t>32</a:t>
            </a:fld>
            <a:endParaRPr lang="en-US" dirty="0"/>
          </a:p>
        </p:txBody>
      </p:sp>
      <p:grpSp>
        <p:nvGrpSpPr>
          <p:cNvPr id="8" name="组合 7"/>
          <p:cNvGrpSpPr/>
          <p:nvPr/>
        </p:nvGrpSpPr>
        <p:grpSpPr>
          <a:xfrm>
            <a:off x="45235" y="2773764"/>
            <a:ext cx="9099248" cy="3600000"/>
            <a:chOff x="292101" y="2699200"/>
            <a:chExt cx="9099248" cy="3600000"/>
          </a:xfrm>
        </p:grpSpPr>
        <p:pic>
          <p:nvPicPr>
            <p:cNvPr id="6" name="图片 5"/>
            <p:cNvPicPr>
              <a:picLocks noChangeAspect="1"/>
            </p:cNvPicPr>
            <p:nvPr/>
          </p:nvPicPr>
          <p:blipFill rotWithShape="1">
            <a:blip r:embed="rId2">
              <a:extLst>
                <a:ext uri="{28A0092B-C50C-407E-A947-70E740481C1C}">
                  <a14:useLocalDpi xmlns:a14="http://schemas.microsoft.com/office/drawing/2010/main" val="0"/>
                </a:ext>
              </a:extLst>
            </a:blip>
            <a:srcRect l="2759" t="4937" r="6765"/>
            <a:stretch/>
          </p:blipFill>
          <p:spPr>
            <a:xfrm>
              <a:off x="292101" y="2699200"/>
              <a:ext cx="4568387" cy="3600000"/>
            </a:xfrm>
            <a:prstGeom prst="rect">
              <a:avLst/>
            </a:prstGeom>
          </p:spPr>
        </p:pic>
        <p:pic>
          <p:nvPicPr>
            <p:cNvPr id="7" name="图片 6"/>
            <p:cNvPicPr>
              <a:picLocks noChangeAspect="1"/>
            </p:cNvPicPr>
            <p:nvPr/>
          </p:nvPicPr>
          <p:blipFill rotWithShape="1">
            <a:blip r:embed="rId3">
              <a:extLst>
                <a:ext uri="{28A0092B-C50C-407E-A947-70E740481C1C}">
                  <a14:useLocalDpi xmlns:a14="http://schemas.microsoft.com/office/drawing/2010/main" val="0"/>
                </a:ext>
              </a:extLst>
            </a:blip>
            <a:srcRect l="3619" t="5663" r="7334"/>
            <a:stretch/>
          </p:blipFill>
          <p:spPr>
            <a:xfrm>
              <a:off x="4860488" y="2699200"/>
              <a:ext cx="4530861" cy="3600000"/>
            </a:xfrm>
            <a:prstGeom prst="rect">
              <a:avLst/>
            </a:prstGeom>
          </p:spPr>
        </p:pic>
      </p:grpSp>
    </p:spTree>
    <p:extLst>
      <p:ext uri="{BB962C8B-B14F-4D97-AF65-F5344CB8AC3E}">
        <p14:creationId xmlns:p14="http://schemas.microsoft.com/office/powerpoint/2010/main" val="86493526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Hit Map</a:t>
            </a:r>
            <a:endParaRPr lang="zh-CN" altLang="en-US" dirty="0"/>
          </a:p>
        </p:txBody>
      </p:sp>
      <p:sp>
        <p:nvSpPr>
          <p:cNvPr id="3" name="内容占位符 2"/>
          <p:cNvSpPr>
            <a:spLocks noGrp="1"/>
          </p:cNvSpPr>
          <p:nvPr>
            <p:ph idx="1"/>
          </p:nvPr>
        </p:nvSpPr>
        <p:spPr/>
        <p:txBody>
          <a:bodyPr/>
          <a:lstStyle/>
          <a:p>
            <a:r>
              <a:rPr lang="en-US" altLang="zh-CN" dirty="0" smtClean="0"/>
              <a:t>We use 8keV X-Ray to test our DAQ system and get the hit map</a:t>
            </a:r>
            <a:endParaRPr lang="zh-CN" altLang="en-US" dirty="0"/>
          </a:p>
        </p:txBody>
      </p:sp>
      <p:sp>
        <p:nvSpPr>
          <p:cNvPr id="4" name="灯片编号占位符 3"/>
          <p:cNvSpPr>
            <a:spLocks noGrp="1"/>
          </p:cNvSpPr>
          <p:nvPr>
            <p:ph type="sldNum" sz="quarter" idx="12"/>
          </p:nvPr>
        </p:nvSpPr>
        <p:spPr/>
        <p:txBody>
          <a:bodyPr/>
          <a:lstStyle/>
          <a:p>
            <a:fld id="{6113E31D-E2AB-40D1-8B51-AFA5AFEF393A}" type="slidenum">
              <a:rPr lang="en-US" smtClean="0"/>
              <a:pPr/>
              <a:t>33</a:t>
            </a:fld>
            <a:endParaRPr lang="en-US" dirty="0"/>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7859" y="2298700"/>
            <a:ext cx="5334000" cy="4000500"/>
          </a:xfrm>
          <a:prstGeom prst="rect">
            <a:avLst/>
          </a:prstGeom>
        </p:spPr>
      </p:pic>
    </p:spTree>
    <p:extLst>
      <p:ext uri="{BB962C8B-B14F-4D97-AF65-F5344CB8AC3E}">
        <p14:creationId xmlns:p14="http://schemas.microsoft.com/office/powerpoint/2010/main" val="367227711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Content</a:t>
            </a:r>
            <a:endParaRPr lang="zh-CN" altLang="en-US" dirty="0"/>
          </a:p>
        </p:txBody>
      </p:sp>
      <p:sp>
        <p:nvSpPr>
          <p:cNvPr id="3" name="内容占位符 2"/>
          <p:cNvSpPr>
            <a:spLocks noGrp="1"/>
          </p:cNvSpPr>
          <p:nvPr>
            <p:ph idx="1"/>
          </p:nvPr>
        </p:nvSpPr>
        <p:spPr/>
        <p:txBody>
          <a:bodyPr>
            <a:normAutofit lnSpcReduction="10000"/>
          </a:bodyPr>
          <a:lstStyle/>
          <a:p>
            <a:r>
              <a:rPr lang="en-US" altLang="zh-CN" dirty="0" smtClean="0"/>
              <a:t>Background</a:t>
            </a:r>
          </a:p>
          <a:p>
            <a:pPr lvl="1"/>
            <a:r>
              <a:rPr lang="en-US" altLang="zh-CN" dirty="0" smtClean="0">
                <a:solidFill>
                  <a:schemeClr val="bg1">
                    <a:lumMod val="85000"/>
                  </a:schemeClr>
                </a:solidFill>
              </a:rPr>
              <a:t>CEPC Calorimeters</a:t>
            </a:r>
          </a:p>
          <a:p>
            <a:pPr lvl="1"/>
            <a:r>
              <a:rPr lang="en-US" altLang="zh-CN" dirty="0" smtClean="0">
                <a:solidFill>
                  <a:schemeClr val="bg1">
                    <a:lumMod val="85000"/>
                  </a:schemeClr>
                </a:solidFill>
              </a:rPr>
              <a:t>CEPC HCAL</a:t>
            </a:r>
          </a:p>
          <a:p>
            <a:pPr lvl="1"/>
            <a:r>
              <a:rPr lang="en-US" altLang="zh-CN" dirty="0" smtClean="0">
                <a:solidFill>
                  <a:schemeClr val="bg1">
                    <a:lumMod val="85000"/>
                  </a:schemeClr>
                </a:solidFill>
              </a:rPr>
              <a:t>USTC SDHCAL</a:t>
            </a:r>
            <a:endParaRPr lang="en-US" altLang="zh-CN" dirty="0">
              <a:solidFill>
                <a:schemeClr val="bg1">
                  <a:lumMod val="85000"/>
                </a:schemeClr>
              </a:solidFill>
            </a:endParaRPr>
          </a:p>
          <a:p>
            <a:pPr lvl="1"/>
            <a:r>
              <a:rPr lang="en-US" altLang="zh-CN" dirty="0">
                <a:solidFill>
                  <a:schemeClr val="bg1">
                    <a:lumMod val="85000"/>
                  </a:schemeClr>
                </a:solidFill>
              </a:rPr>
              <a:t>SDHCAL Readout ASIC</a:t>
            </a:r>
          </a:p>
          <a:p>
            <a:r>
              <a:rPr lang="en-US" altLang="zh-CN" dirty="0" smtClean="0">
                <a:solidFill>
                  <a:schemeClr val="bg1">
                    <a:lumMod val="85000"/>
                  </a:schemeClr>
                </a:solidFill>
              </a:rPr>
              <a:t>Design of the Test-Board</a:t>
            </a:r>
          </a:p>
          <a:p>
            <a:pPr lvl="1"/>
            <a:r>
              <a:rPr lang="en-US" altLang="zh-CN" dirty="0" smtClean="0">
                <a:solidFill>
                  <a:schemeClr val="bg1">
                    <a:lumMod val="85000"/>
                  </a:schemeClr>
                </a:solidFill>
              </a:rPr>
              <a:t>Introduction of Microroc</a:t>
            </a:r>
          </a:p>
          <a:p>
            <a:pPr lvl="1"/>
            <a:r>
              <a:rPr lang="en-US" altLang="zh-CN" dirty="0" smtClean="0">
                <a:solidFill>
                  <a:schemeClr val="bg1">
                    <a:lumMod val="85000"/>
                  </a:schemeClr>
                </a:solidFill>
              </a:rPr>
              <a:t>Design of the Phase 1 Test-Board</a:t>
            </a:r>
          </a:p>
          <a:p>
            <a:pPr lvl="1"/>
            <a:r>
              <a:rPr lang="en-US" altLang="zh-CN" dirty="0" smtClean="0">
                <a:solidFill>
                  <a:schemeClr val="bg1">
                    <a:lumMod val="85000"/>
                  </a:schemeClr>
                </a:solidFill>
              </a:rPr>
              <a:t>Progress</a:t>
            </a:r>
          </a:p>
          <a:p>
            <a:r>
              <a:rPr lang="en-US" altLang="zh-CN" dirty="0" smtClean="0"/>
              <a:t>Future Work</a:t>
            </a:r>
          </a:p>
          <a:p>
            <a:pPr lvl="1"/>
            <a:r>
              <a:rPr lang="en-US" altLang="zh-CN" dirty="0" smtClean="0"/>
              <a:t>Full Test of Detector</a:t>
            </a:r>
          </a:p>
          <a:p>
            <a:pPr lvl="1"/>
            <a:r>
              <a:rPr lang="en-US" altLang="zh-CN" dirty="0" smtClean="0"/>
              <a:t>Design a Read-out Array</a:t>
            </a:r>
          </a:p>
        </p:txBody>
      </p:sp>
      <p:sp>
        <p:nvSpPr>
          <p:cNvPr id="4" name="灯片编号占位符 3"/>
          <p:cNvSpPr>
            <a:spLocks noGrp="1"/>
          </p:cNvSpPr>
          <p:nvPr>
            <p:ph type="sldNum" sz="quarter" idx="12"/>
          </p:nvPr>
        </p:nvSpPr>
        <p:spPr/>
        <p:txBody>
          <a:bodyPr/>
          <a:lstStyle/>
          <a:p>
            <a:fld id="{6113E31D-E2AB-40D1-8B51-AFA5AFEF393A}" type="slidenum">
              <a:rPr lang="en-US" smtClean="0"/>
              <a:t>34</a:t>
            </a:fld>
            <a:endParaRPr lang="en-US" dirty="0"/>
          </a:p>
        </p:txBody>
      </p:sp>
    </p:spTree>
    <p:extLst>
      <p:ext uri="{BB962C8B-B14F-4D97-AF65-F5344CB8AC3E}">
        <p14:creationId xmlns:p14="http://schemas.microsoft.com/office/powerpoint/2010/main" val="137722732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Full Test of Detector</a:t>
            </a:r>
            <a:endParaRPr lang="zh-CN" altLang="en-US" dirty="0"/>
          </a:p>
        </p:txBody>
      </p:sp>
      <p:sp>
        <p:nvSpPr>
          <p:cNvPr id="3" name="内容占位符 2"/>
          <p:cNvSpPr>
            <a:spLocks noGrp="1"/>
          </p:cNvSpPr>
          <p:nvPr>
            <p:ph idx="1"/>
          </p:nvPr>
        </p:nvSpPr>
        <p:spPr/>
        <p:txBody>
          <a:bodyPr/>
          <a:lstStyle/>
          <a:p>
            <a:r>
              <a:rPr lang="en-US" altLang="zh-CN" dirty="0" smtClean="0"/>
              <a:t>We have measure the electronics performance of the </a:t>
            </a:r>
            <a:r>
              <a:rPr lang="en-US" altLang="zh-CN" dirty="0" err="1" smtClean="0"/>
              <a:t>Microrc</a:t>
            </a:r>
            <a:r>
              <a:rPr lang="en-US" altLang="zh-CN" dirty="0" smtClean="0"/>
              <a:t> and our test-board</a:t>
            </a:r>
          </a:p>
          <a:p>
            <a:r>
              <a:rPr lang="en-US" altLang="zh-CN" dirty="0" smtClean="0"/>
              <a:t>The next step is to combine the </a:t>
            </a:r>
            <a:r>
              <a:rPr lang="en-US" altLang="zh-CN" dirty="0" err="1" smtClean="0"/>
              <a:t>Microrc</a:t>
            </a:r>
            <a:r>
              <a:rPr lang="en-US" altLang="zh-CN" dirty="0" smtClean="0"/>
              <a:t> with the GEM to get full test.</a:t>
            </a:r>
          </a:p>
          <a:p>
            <a:r>
              <a:rPr lang="en-US" altLang="zh-CN" dirty="0" smtClean="0"/>
              <a:t>We will test follow parameters</a:t>
            </a:r>
          </a:p>
          <a:p>
            <a:pPr lvl="1"/>
            <a:r>
              <a:rPr lang="en-US" altLang="zh-CN" dirty="0" smtClean="0"/>
              <a:t>Noise of base line</a:t>
            </a:r>
          </a:p>
          <a:p>
            <a:pPr lvl="1"/>
            <a:r>
              <a:rPr lang="en-US" altLang="zh-CN" dirty="0" smtClean="0"/>
              <a:t>Homogeneity of read-out pads</a:t>
            </a:r>
          </a:p>
          <a:p>
            <a:pPr lvl="1"/>
            <a:r>
              <a:rPr lang="en-US" altLang="zh-CN" dirty="0" smtClean="0"/>
              <a:t>Crosstalk between read-out pads</a:t>
            </a:r>
          </a:p>
          <a:p>
            <a:pPr lvl="1"/>
            <a:r>
              <a:rPr lang="en-US" altLang="zh-CN" dirty="0" smtClean="0"/>
              <a:t>Detection efficiency of GEM</a:t>
            </a:r>
          </a:p>
          <a:p>
            <a:pPr lvl="1"/>
            <a:endParaRPr lang="zh-CN" altLang="en-US" dirty="0"/>
          </a:p>
        </p:txBody>
      </p:sp>
      <p:sp>
        <p:nvSpPr>
          <p:cNvPr id="4" name="灯片编号占位符 3"/>
          <p:cNvSpPr>
            <a:spLocks noGrp="1"/>
          </p:cNvSpPr>
          <p:nvPr>
            <p:ph type="sldNum" sz="quarter" idx="12"/>
          </p:nvPr>
        </p:nvSpPr>
        <p:spPr/>
        <p:txBody>
          <a:bodyPr/>
          <a:lstStyle/>
          <a:p>
            <a:fld id="{6113E31D-E2AB-40D1-8B51-AFA5AFEF393A}" type="slidenum">
              <a:rPr lang="en-US" smtClean="0"/>
              <a:pPr/>
              <a:t>35</a:t>
            </a:fld>
            <a:endParaRPr lang="en-US" dirty="0"/>
          </a:p>
        </p:txBody>
      </p:sp>
    </p:spTree>
    <p:extLst>
      <p:ext uri="{BB962C8B-B14F-4D97-AF65-F5344CB8AC3E}">
        <p14:creationId xmlns:p14="http://schemas.microsoft.com/office/powerpoint/2010/main" val="86994498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Design a Read-out </a:t>
            </a:r>
            <a:r>
              <a:rPr lang="en-US" altLang="zh-CN" dirty="0" smtClean="0"/>
              <a:t>Array</a:t>
            </a:r>
            <a:endParaRPr lang="zh-CN" altLang="en-US" dirty="0"/>
          </a:p>
        </p:txBody>
      </p:sp>
      <p:sp>
        <p:nvSpPr>
          <p:cNvPr id="3" name="内容占位符 2"/>
          <p:cNvSpPr>
            <a:spLocks noGrp="1"/>
          </p:cNvSpPr>
          <p:nvPr>
            <p:ph idx="1"/>
          </p:nvPr>
        </p:nvSpPr>
        <p:spPr/>
        <p:txBody>
          <a:bodyPr/>
          <a:lstStyle/>
          <a:p>
            <a:r>
              <a:rPr lang="en-US" altLang="zh-CN" dirty="0" smtClean="0"/>
              <a:t>When all the test done, our next step is to design the ASU array.</a:t>
            </a:r>
          </a:p>
          <a:p>
            <a:r>
              <a:rPr lang="en-US" altLang="zh-CN" dirty="0" smtClean="0"/>
              <a:t>ASIC in each </a:t>
            </a:r>
            <a:r>
              <a:rPr lang="en-US" altLang="zh-CN" dirty="0"/>
              <a:t>row </a:t>
            </a:r>
            <a:r>
              <a:rPr lang="en-US" altLang="zh-CN" dirty="0" smtClean="0"/>
              <a:t>controlled </a:t>
            </a:r>
            <a:r>
              <a:rPr lang="en-US" altLang="zh-CN" dirty="0"/>
              <a:t>in daisy </a:t>
            </a:r>
            <a:r>
              <a:rPr lang="en-US" altLang="zh-CN" dirty="0" smtClean="0"/>
              <a:t>chain mode and each column controlled </a:t>
            </a:r>
            <a:r>
              <a:rPr lang="en-US" altLang="zh-CN" dirty="0"/>
              <a:t>in parallel</a:t>
            </a:r>
          </a:p>
          <a:p>
            <a:endParaRPr lang="en-US" altLang="zh-CN" dirty="0" smtClean="0"/>
          </a:p>
          <a:p>
            <a:endParaRPr lang="en-US" altLang="zh-CN" dirty="0" smtClean="0"/>
          </a:p>
        </p:txBody>
      </p:sp>
      <p:sp>
        <p:nvSpPr>
          <p:cNvPr id="4" name="灯片编号占位符 3"/>
          <p:cNvSpPr>
            <a:spLocks noGrp="1"/>
          </p:cNvSpPr>
          <p:nvPr>
            <p:ph type="sldNum" sz="quarter" idx="12"/>
          </p:nvPr>
        </p:nvSpPr>
        <p:spPr/>
        <p:txBody>
          <a:bodyPr/>
          <a:lstStyle/>
          <a:p>
            <a:fld id="{6113E31D-E2AB-40D1-8B51-AFA5AFEF393A}" type="slidenum">
              <a:rPr lang="en-US" smtClean="0"/>
              <a:pPr/>
              <a:t>36</a:t>
            </a:fld>
            <a:endParaRPr lang="en-US" dirty="0"/>
          </a:p>
        </p:txBody>
      </p:sp>
      <p:pic>
        <p:nvPicPr>
          <p:cNvPr id="5" name="图片 4"/>
          <p:cNvPicPr>
            <a:picLocks noChangeAspect="1"/>
          </p:cNvPicPr>
          <p:nvPr/>
        </p:nvPicPr>
        <p:blipFill>
          <a:blip r:embed="rId2"/>
          <a:stretch>
            <a:fillRect/>
          </a:stretch>
        </p:blipFill>
        <p:spPr>
          <a:xfrm>
            <a:off x="2670306" y="2879200"/>
            <a:ext cx="3849105" cy="3420000"/>
          </a:xfrm>
          <a:prstGeom prst="rect">
            <a:avLst/>
          </a:prstGeom>
        </p:spPr>
      </p:pic>
    </p:spTree>
    <p:extLst>
      <p:ext uri="{BB962C8B-B14F-4D97-AF65-F5344CB8AC3E}">
        <p14:creationId xmlns:p14="http://schemas.microsoft.com/office/powerpoint/2010/main" val="258577340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CEPC Calorimeters</a:t>
            </a:r>
            <a:endParaRPr lang="zh-CN" altLang="en-US" dirty="0"/>
          </a:p>
        </p:txBody>
      </p:sp>
      <p:sp>
        <p:nvSpPr>
          <p:cNvPr id="3" name="内容占位符 2"/>
          <p:cNvSpPr>
            <a:spLocks noGrp="1"/>
          </p:cNvSpPr>
          <p:nvPr>
            <p:ph idx="1"/>
          </p:nvPr>
        </p:nvSpPr>
        <p:spPr/>
        <p:txBody>
          <a:bodyPr>
            <a:normAutofit/>
          </a:bodyPr>
          <a:lstStyle/>
          <a:p>
            <a:r>
              <a:rPr lang="en-US" altLang="zh-CN" dirty="0" smtClean="0"/>
              <a:t>Key Calorimeters</a:t>
            </a:r>
          </a:p>
          <a:p>
            <a:pPr lvl="1"/>
            <a:r>
              <a:rPr lang="en-US" altLang="zh-CN" dirty="0" smtClean="0"/>
              <a:t>Electromagnetic </a:t>
            </a:r>
            <a:r>
              <a:rPr lang="en-US" altLang="zh-CN" dirty="0"/>
              <a:t>calorimeter (ECAL) </a:t>
            </a:r>
            <a:endParaRPr lang="en-US" altLang="zh-CN" dirty="0" smtClean="0"/>
          </a:p>
          <a:p>
            <a:pPr lvl="1"/>
            <a:r>
              <a:rPr lang="en-US" altLang="zh-CN" dirty="0" smtClean="0"/>
              <a:t>Hadron </a:t>
            </a:r>
            <a:r>
              <a:rPr lang="en-US" altLang="zh-CN" dirty="0"/>
              <a:t>calorimeter (HCAL</a:t>
            </a:r>
            <a:r>
              <a:rPr lang="en-US" altLang="zh-CN" dirty="0" smtClean="0"/>
              <a:t>)</a:t>
            </a:r>
          </a:p>
          <a:p>
            <a:r>
              <a:rPr lang="en-US" altLang="zh-CN" dirty="0" smtClean="0"/>
              <a:t>Designed </a:t>
            </a:r>
            <a:r>
              <a:rPr lang="en-US" altLang="zh-CN" dirty="0"/>
              <a:t>for precise energy measurements of electrons, photons, </a:t>
            </a:r>
            <a:r>
              <a:rPr lang="en-US" altLang="zh-CN" dirty="0" err="1"/>
              <a:t>taus</a:t>
            </a:r>
            <a:r>
              <a:rPr lang="en-US" altLang="zh-CN" dirty="0"/>
              <a:t> and hadronic jets</a:t>
            </a:r>
            <a:r>
              <a:rPr lang="en-US" altLang="zh-CN" dirty="0" smtClean="0"/>
              <a:t>.</a:t>
            </a:r>
          </a:p>
          <a:p>
            <a:r>
              <a:rPr lang="en-US" altLang="zh-CN" dirty="0" smtClean="0"/>
              <a:t>Basic </a:t>
            </a:r>
            <a:r>
              <a:rPr lang="en-US" altLang="zh-CN" dirty="0"/>
              <a:t>R</a:t>
            </a:r>
            <a:r>
              <a:rPr lang="en-US" altLang="zh-CN" dirty="0" smtClean="0"/>
              <a:t>esolution </a:t>
            </a:r>
            <a:r>
              <a:rPr lang="en-US" altLang="zh-CN" dirty="0"/>
              <a:t>R</a:t>
            </a:r>
            <a:r>
              <a:rPr lang="en-US" altLang="zh-CN" dirty="0" smtClean="0"/>
              <a:t>equirements</a:t>
            </a:r>
            <a:endParaRPr lang="en-US" altLang="zh-CN" dirty="0" smtClean="0"/>
          </a:p>
          <a:p>
            <a:pPr lvl="1"/>
            <a:r>
              <a:rPr lang="en-US" altLang="zh-CN" dirty="0" smtClean="0"/>
              <a:t>ECAL: </a:t>
            </a:r>
            <a:r>
              <a:rPr lang="en-US" altLang="zh-CN" dirty="0"/>
              <a:t>16%/√(</a:t>
            </a:r>
            <a:r>
              <a:rPr lang="zh-CN" altLang="en-US" dirty="0"/>
              <a:t>𝐸</a:t>
            </a:r>
            <a:r>
              <a:rPr lang="en-US" altLang="zh-CN" dirty="0"/>
              <a:t>(</a:t>
            </a:r>
            <a:r>
              <a:rPr lang="zh-CN" altLang="en-US" dirty="0"/>
              <a:t>𝐺𝑒𝑉</a:t>
            </a:r>
            <a:r>
              <a:rPr lang="en-US" altLang="zh-CN" dirty="0"/>
              <a:t>)) </a:t>
            </a:r>
            <a:endParaRPr lang="en-US" altLang="zh-CN" dirty="0" smtClean="0"/>
          </a:p>
          <a:p>
            <a:pPr lvl="1"/>
            <a:r>
              <a:rPr lang="en-US" altLang="zh-CN" dirty="0" smtClean="0"/>
              <a:t>HCAL: 50</a:t>
            </a:r>
            <a:r>
              <a:rPr lang="en-US" altLang="zh-CN" dirty="0"/>
              <a:t>%/√(</a:t>
            </a:r>
            <a:r>
              <a:rPr lang="zh-CN" altLang="en-US" dirty="0"/>
              <a:t>𝐸</a:t>
            </a:r>
            <a:r>
              <a:rPr lang="en-US" altLang="zh-CN" dirty="0"/>
              <a:t>(</a:t>
            </a:r>
            <a:r>
              <a:rPr lang="zh-CN" altLang="en-US" dirty="0"/>
              <a:t>𝐺𝑒𝑉</a:t>
            </a:r>
            <a:r>
              <a:rPr lang="en-US" altLang="zh-CN" dirty="0"/>
              <a:t>)).</a:t>
            </a:r>
          </a:p>
          <a:p>
            <a:r>
              <a:rPr lang="en-US" altLang="zh-CN" dirty="0"/>
              <a:t>To achieve these, a Particle Algorithm </a:t>
            </a:r>
            <a:r>
              <a:rPr lang="en-US" altLang="zh-CN" dirty="0" smtClean="0"/>
              <a:t>oriented calorimetry </a:t>
            </a:r>
            <a:r>
              <a:rPr lang="en-US" altLang="zh-CN" dirty="0"/>
              <a:t>system is being considered as the baseline design.</a:t>
            </a:r>
          </a:p>
          <a:p>
            <a:pPr lvl="1"/>
            <a:endParaRPr lang="zh-CN" altLang="en-US" dirty="0"/>
          </a:p>
        </p:txBody>
      </p:sp>
      <p:sp>
        <p:nvSpPr>
          <p:cNvPr id="4" name="灯片编号占位符 3"/>
          <p:cNvSpPr>
            <a:spLocks noGrp="1"/>
          </p:cNvSpPr>
          <p:nvPr>
            <p:ph type="sldNum" sz="quarter" idx="12"/>
          </p:nvPr>
        </p:nvSpPr>
        <p:spPr/>
        <p:txBody>
          <a:bodyPr/>
          <a:lstStyle/>
          <a:p>
            <a:fld id="{6113E31D-E2AB-40D1-8B51-AFA5AFEF393A}" type="slidenum">
              <a:rPr lang="en-US" smtClean="0"/>
              <a:t>4</a:t>
            </a:fld>
            <a:endParaRPr lang="en-US" dirty="0"/>
          </a:p>
        </p:txBody>
      </p:sp>
    </p:spTree>
    <p:extLst>
      <p:ext uri="{BB962C8B-B14F-4D97-AF65-F5344CB8AC3E}">
        <p14:creationId xmlns:p14="http://schemas.microsoft.com/office/powerpoint/2010/main" val="353355849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CEPC Calorimeters</a:t>
            </a:r>
            <a:endParaRPr lang="zh-CN" altLang="en-US" dirty="0"/>
          </a:p>
        </p:txBody>
      </p:sp>
      <p:sp>
        <p:nvSpPr>
          <p:cNvPr id="3" name="内容占位符 2"/>
          <p:cNvSpPr>
            <a:spLocks noGrp="1"/>
          </p:cNvSpPr>
          <p:nvPr>
            <p:ph idx="1"/>
          </p:nvPr>
        </p:nvSpPr>
        <p:spPr>
          <a:xfrm>
            <a:off x="822960" y="1175395"/>
            <a:ext cx="7543800" cy="4693699"/>
          </a:xfrm>
        </p:spPr>
        <p:txBody>
          <a:bodyPr>
            <a:normAutofit/>
          </a:bodyPr>
          <a:lstStyle/>
          <a:p>
            <a:r>
              <a:rPr lang="en-US" altLang="zh-CN" dirty="0"/>
              <a:t>Particle Flow Algorithm (PFA</a:t>
            </a:r>
            <a:r>
              <a:rPr lang="en-US" altLang="zh-CN" dirty="0" smtClean="0"/>
              <a:t>)</a:t>
            </a:r>
          </a:p>
          <a:p>
            <a:pPr lvl="1"/>
            <a:r>
              <a:rPr lang="en-US" altLang="zh-CN" dirty="0"/>
              <a:t>Charged particles </a:t>
            </a:r>
            <a:r>
              <a:rPr lang="en-US" altLang="zh-CN" dirty="0" smtClean="0"/>
              <a:t>–&gt;tracker</a:t>
            </a:r>
            <a:endParaRPr lang="en-US" altLang="zh-CN" dirty="0"/>
          </a:p>
          <a:p>
            <a:pPr lvl="1"/>
            <a:r>
              <a:rPr lang="en-US" altLang="zh-CN" dirty="0"/>
              <a:t>Photons – </a:t>
            </a:r>
            <a:r>
              <a:rPr lang="en-US" altLang="zh-CN" dirty="0" smtClean="0"/>
              <a:t>&gt;electromagnetic </a:t>
            </a:r>
            <a:r>
              <a:rPr lang="en-US" altLang="zh-CN" dirty="0"/>
              <a:t>calorimeter </a:t>
            </a:r>
          </a:p>
          <a:p>
            <a:pPr lvl="1"/>
            <a:r>
              <a:rPr lang="en-US" altLang="zh-CN" dirty="0"/>
              <a:t>Neutral hadrons </a:t>
            </a:r>
            <a:r>
              <a:rPr lang="en-US" altLang="zh-CN" dirty="0" smtClean="0"/>
              <a:t>–&gt; </a:t>
            </a:r>
            <a:r>
              <a:rPr lang="en-US" altLang="zh-CN" dirty="0"/>
              <a:t>hadronic </a:t>
            </a:r>
            <a:r>
              <a:rPr lang="en-US" altLang="zh-CN" dirty="0" smtClean="0"/>
              <a:t>calorimeter</a:t>
            </a:r>
          </a:p>
          <a:p>
            <a:pPr lvl="1"/>
            <a:r>
              <a:rPr lang="en-US" altLang="zh-CN" dirty="0" smtClean="0"/>
              <a:t>Approximately </a:t>
            </a:r>
            <a:r>
              <a:rPr lang="en-US" altLang="zh-CN" dirty="0"/>
              <a:t>72% of the jet energy is </a:t>
            </a:r>
            <a:r>
              <a:rPr lang="en-US" altLang="zh-CN" dirty="0" smtClean="0"/>
              <a:t>measured</a:t>
            </a:r>
          </a:p>
          <a:p>
            <a:r>
              <a:rPr lang="en-US" altLang="zh-CN" dirty="0"/>
              <a:t>Both ECAL and HCAL </a:t>
            </a:r>
            <a:r>
              <a:rPr lang="en-US" altLang="zh-CN" dirty="0" smtClean="0"/>
              <a:t>require </a:t>
            </a:r>
            <a:r>
              <a:rPr lang="en-US" altLang="zh-CN" dirty="0">
                <a:solidFill>
                  <a:srgbClr val="FF0000"/>
                </a:solidFill>
              </a:rPr>
              <a:t>high granularity</a:t>
            </a:r>
          </a:p>
          <a:p>
            <a:endParaRPr lang="en-US" altLang="zh-CN" dirty="0" smtClean="0"/>
          </a:p>
          <a:p>
            <a:pPr lvl="1"/>
            <a:endParaRPr lang="en-US" altLang="zh-CN" dirty="0"/>
          </a:p>
          <a:p>
            <a:pPr lvl="1"/>
            <a:endParaRPr lang="zh-CN" altLang="en-US" dirty="0"/>
          </a:p>
        </p:txBody>
      </p:sp>
      <p:pic>
        <p:nvPicPr>
          <p:cNvPr id="4" name="图片 3"/>
          <p:cNvPicPr>
            <a:picLocks noChangeAspect="1"/>
          </p:cNvPicPr>
          <p:nvPr/>
        </p:nvPicPr>
        <p:blipFill rotWithShape="1">
          <a:blip r:embed="rId2"/>
          <a:srcRect r="829"/>
          <a:stretch/>
        </p:blipFill>
        <p:spPr>
          <a:xfrm>
            <a:off x="2424770" y="4005396"/>
            <a:ext cx="4340180" cy="2160000"/>
          </a:xfrm>
          <a:prstGeom prst="rect">
            <a:avLst/>
          </a:prstGeom>
        </p:spPr>
      </p:pic>
      <p:sp>
        <p:nvSpPr>
          <p:cNvPr id="5" name="灯片编号占位符 4"/>
          <p:cNvSpPr>
            <a:spLocks noGrp="1"/>
          </p:cNvSpPr>
          <p:nvPr>
            <p:ph type="sldNum" sz="quarter" idx="12"/>
          </p:nvPr>
        </p:nvSpPr>
        <p:spPr/>
        <p:txBody>
          <a:bodyPr/>
          <a:lstStyle/>
          <a:p>
            <a:fld id="{6113E31D-E2AB-40D1-8B51-AFA5AFEF393A}" type="slidenum">
              <a:rPr lang="en-US" smtClean="0"/>
              <a:t>5</a:t>
            </a:fld>
            <a:endParaRPr lang="en-US" dirty="0"/>
          </a:p>
        </p:txBody>
      </p:sp>
    </p:spTree>
    <p:extLst>
      <p:ext uri="{BB962C8B-B14F-4D97-AF65-F5344CB8AC3E}">
        <p14:creationId xmlns:p14="http://schemas.microsoft.com/office/powerpoint/2010/main" val="84174297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dirty="0" smtClean="0"/>
              <a:t>CEPC HCAL</a:t>
            </a:r>
            <a:endParaRPr lang="zh-CN" altLang="en-US" sz="4000" dirty="0"/>
          </a:p>
        </p:txBody>
      </p:sp>
      <p:sp>
        <p:nvSpPr>
          <p:cNvPr id="3" name="内容占位符 2"/>
          <p:cNvSpPr>
            <a:spLocks noGrp="1"/>
          </p:cNvSpPr>
          <p:nvPr>
            <p:ph idx="1"/>
          </p:nvPr>
        </p:nvSpPr>
        <p:spPr/>
        <p:txBody>
          <a:bodyPr/>
          <a:lstStyle/>
          <a:p>
            <a:r>
              <a:rPr lang="en-US" altLang="zh-CN" dirty="0" smtClean="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HCAL</a:t>
            </a:r>
          </a:p>
          <a:p>
            <a:pPr lvl="1"/>
            <a:r>
              <a:rPr lang="en-US" altLang="zh-CN" dirty="0" smtClean="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A </a:t>
            </a:r>
            <a:r>
              <a:rPr lang="en-US" altLang="zh-CN" dirty="0">
                <a:solidFill>
                  <a:srgbClr val="FF0000"/>
                </a:solidFill>
                <a:latin typeface="Times New Roman" panose="02020603050405020304" pitchFamily="18" charset="0"/>
                <a:cs typeface="Times New Roman" panose="02020603050405020304" pitchFamily="18" charset="0"/>
              </a:rPr>
              <a:t>high-granularity</a:t>
            </a:r>
            <a:r>
              <a:rPr lang="en-US" altLang="zh-CN"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 HCAL plays an essential role in CEPC. It allows separation of energy deposits from charged and neutral hadrons. The measurement accuracy of the neutral hadrons is the leading contribution to the jet energy resolution for jets with energy up to 100GeV</a:t>
            </a:r>
            <a:r>
              <a:rPr lang="en-US" altLang="zh-CN" dirty="0" smtClean="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a:t>
            </a:r>
          </a:p>
          <a:p>
            <a:pPr lvl="1"/>
            <a:r>
              <a:rPr lang="en-US" altLang="zh-CN"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The HCAL is a sampling calorimeter with </a:t>
            </a:r>
            <a:r>
              <a:rPr lang="en-US" altLang="zh-CN" dirty="0">
                <a:solidFill>
                  <a:srgbClr val="FFC000"/>
                </a:solidFill>
                <a:latin typeface="Times New Roman" panose="02020603050405020304" pitchFamily="18" charset="0"/>
                <a:cs typeface="Times New Roman" panose="02020603050405020304" pitchFamily="18" charset="0"/>
              </a:rPr>
              <a:t>steel</a:t>
            </a:r>
            <a:r>
              <a:rPr lang="en-US" altLang="zh-CN"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 as the absorber and scintillator tiles or gaseous devices with embedded electronics. </a:t>
            </a:r>
            <a:endParaRPr lang="zh-CN" altLang="en-US"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endParaRPr>
          </a:p>
          <a:p>
            <a:endParaRPr lang="zh-CN" altLang="en-US" dirty="0"/>
          </a:p>
        </p:txBody>
      </p:sp>
      <p:sp>
        <p:nvSpPr>
          <p:cNvPr id="4" name="灯片编号占位符 3"/>
          <p:cNvSpPr>
            <a:spLocks noGrp="1"/>
          </p:cNvSpPr>
          <p:nvPr>
            <p:ph type="sldNum" sz="quarter" idx="12"/>
          </p:nvPr>
        </p:nvSpPr>
        <p:spPr/>
        <p:txBody>
          <a:bodyPr/>
          <a:lstStyle/>
          <a:p>
            <a:fld id="{6113E31D-E2AB-40D1-8B51-AFA5AFEF393A}" type="slidenum">
              <a:rPr lang="en-US" smtClean="0"/>
              <a:t>6</a:t>
            </a:fld>
            <a:endParaRPr lang="en-US" dirty="0"/>
          </a:p>
        </p:txBody>
      </p:sp>
    </p:spTree>
    <p:extLst>
      <p:ext uri="{BB962C8B-B14F-4D97-AF65-F5344CB8AC3E}">
        <p14:creationId xmlns:p14="http://schemas.microsoft.com/office/powerpoint/2010/main" val="85673383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CEPC </a:t>
            </a:r>
            <a:r>
              <a:rPr lang="en-US" altLang="zh-CN" dirty="0"/>
              <a:t>H</a:t>
            </a:r>
            <a:r>
              <a:rPr lang="en-US" altLang="zh-CN" dirty="0" smtClean="0"/>
              <a:t>CAL</a:t>
            </a:r>
            <a:endParaRPr lang="zh-CN" altLang="en-US" dirty="0"/>
          </a:p>
        </p:txBody>
      </p:sp>
      <p:sp>
        <p:nvSpPr>
          <p:cNvPr id="3" name="内容占位符 2"/>
          <p:cNvSpPr>
            <a:spLocks noGrp="1"/>
          </p:cNvSpPr>
          <p:nvPr>
            <p:ph idx="1"/>
          </p:nvPr>
        </p:nvSpPr>
        <p:spPr/>
        <p:txBody>
          <a:bodyPr/>
          <a:lstStyle/>
          <a:p>
            <a:r>
              <a:rPr lang="en-US" altLang="zh-CN"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HCAL Detector Options</a:t>
            </a:r>
            <a:endParaRPr lang="zh-CN" altLang="en-US"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endParaRPr>
          </a:p>
          <a:p>
            <a:endParaRPr lang="zh-CN" altLang="en-US" dirty="0"/>
          </a:p>
        </p:txBody>
      </p:sp>
      <p:grpSp>
        <p:nvGrpSpPr>
          <p:cNvPr id="4" name="组合 3"/>
          <p:cNvGrpSpPr/>
          <p:nvPr/>
        </p:nvGrpSpPr>
        <p:grpSpPr>
          <a:xfrm>
            <a:off x="63428" y="1175395"/>
            <a:ext cx="9062862" cy="5102347"/>
            <a:chOff x="59275" y="2618474"/>
            <a:chExt cx="9062862" cy="5102347"/>
          </a:xfrm>
        </p:grpSpPr>
        <p:sp>
          <p:nvSpPr>
            <p:cNvPr id="6" name="左大括号 5"/>
            <p:cNvSpPr/>
            <p:nvPr/>
          </p:nvSpPr>
          <p:spPr>
            <a:xfrm>
              <a:off x="1017823" y="3983549"/>
              <a:ext cx="162593" cy="2551483"/>
            </a:xfrm>
            <a:prstGeom prst="leftBrac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 name="文本框 6"/>
            <p:cNvSpPr txBox="1"/>
            <p:nvPr/>
          </p:nvSpPr>
          <p:spPr>
            <a:xfrm>
              <a:off x="59275" y="4601105"/>
              <a:ext cx="1121141" cy="627864"/>
            </a:xfrm>
            <a:prstGeom prst="rect">
              <a:avLst/>
            </a:prstGeom>
            <a:noFill/>
          </p:spPr>
          <p:txBody>
            <a:bodyPr wrap="none" lIns="182880" tIns="146304" rIns="182880" bIns="146304" rtlCol="0">
              <a:spAutoFit/>
            </a:bodyPr>
            <a:lstStyle/>
            <a:p>
              <a:pPr>
                <a:lnSpc>
                  <a:spcPct val="90000"/>
                </a:lnSpc>
                <a:spcAft>
                  <a:spcPts val="600"/>
                </a:spcAft>
              </a:pPr>
              <a:r>
                <a:rPr lang="en-US" altLang="zh-CN" sz="2400" dirty="0" smtClean="0">
                  <a:gradFill>
                    <a:gsLst>
                      <a:gs pos="2917">
                        <a:schemeClr val="tx1"/>
                      </a:gs>
                      <a:gs pos="30000">
                        <a:schemeClr val="tx1"/>
                      </a:gs>
                    </a:gsLst>
                    <a:lin ang="5400000" scaled="0"/>
                  </a:gradFill>
                </a:rPr>
                <a:t>HCAL</a:t>
              </a:r>
              <a:endParaRPr lang="zh-CN" altLang="en-US" sz="2400" dirty="0" err="1" smtClean="0">
                <a:gradFill>
                  <a:gsLst>
                    <a:gs pos="2917">
                      <a:schemeClr val="tx1"/>
                    </a:gs>
                    <a:gs pos="30000">
                      <a:schemeClr val="tx1"/>
                    </a:gs>
                  </a:gsLst>
                  <a:lin ang="5400000" scaled="0"/>
                </a:gradFill>
              </a:endParaRPr>
            </a:p>
          </p:txBody>
        </p:sp>
        <p:sp>
          <p:nvSpPr>
            <p:cNvPr id="8" name="文本框 7"/>
            <p:cNvSpPr txBox="1"/>
            <p:nvPr/>
          </p:nvSpPr>
          <p:spPr>
            <a:xfrm>
              <a:off x="1102692" y="3698445"/>
              <a:ext cx="1319913" cy="627864"/>
            </a:xfrm>
            <a:prstGeom prst="rect">
              <a:avLst/>
            </a:prstGeom>
            <a:noFill/>
          </p:spPr>
          <p:txBody>
            <a:bodyPr wrap="none" lIns="182880" tIns="146304" rIns="182880" bIns="146304" rtlCol="0">
              <a:spAutoFit/>
            </a:bodyPr>
            <a:lstStyle/>
            <a:p>
              <a:pPr>
                <a:lnSpc>
                  <a:spcPct val="90000"/>
                </a:lnSpc>
                <a:spcAft>
                  <a:spcPts val="600"/>
                </a:spcAft>
              </a:pPr>
              <a:r>
                <a:rPr lang="en-US" altLang="zh-CN" sz="2400" dirty="0" smtClean="0">
                  <a:gradFill>
                    <a:gsLst>
                      <a:gs pos="2917">
                        <a:schemeClr val="tx1"/>
                      </a:gs>
                      <a:gs pos="30000">
                        <a:schemeClr val="tx1"/>
                      </a:gs>
                    </a:gsLst>
                    <a:lin ang="5400000" scaled="0"/>
                  </a:gradFill>
                </a:rPr>
                <a:t>AHCAL</a:t>
              </a:r>
              <a:endParaRPr lang="zh-CN" altLang="en-US" sz="2400" dirty="0" err="1" smtClean="0">
                <a:gradFill>
                  <a:gsLst>
                    <a:gs pos="2917">
                      <a:schemeClr val="tx1"/>
                    </a:gs>
                    <a:gs pos="30000">
                      <a:schemeClr val="tx1"/>
                    </a:gs>
                  </a:gsLst>
                  <a:lin ang="5400000" scaled="0"/>
                </a:gradFill>
              </a:endParaRPr>
            </a:p>
          </p:txBody>
        </p:sp>
        <p:sp>
          <p:nvSpPr>
            <p:cNvPr id="9" name="文本框 8"/>
            <p:cNvSpPr txBox="1"/>
            <p:nvPr/>
          </p:nvSpPr>
          <p:spPr>
            <a:xfrm>
              <a:off x="1085059" y="4962188"/>
              <a:ext cx="1337546" cy="627864"/>
            </a:xfrm>
            <a:prstGeom prst="rect">
              <a:avLst/>
            </a:prstGeom>
            <a:noFill/>
          </p:spPr>
          <p:txBody>
            <a:bodyPr wrap="none" lIns="182880" tIns="146304" rIns="182880" bIns="146304" rtlCol="0">
              <a:spAutoFit/>
            </a:bodyPr>
            <a:lstStyle/>
            <a:p>
              <a:pPr>
                <a:lnSpc>
                  <a:spcPct val="90000"/>
                </a:lnSpc>
                <a:spcAft>
                  <a:spcPts val="600"/>
                </a:spcAft>
              </a:pPr>
              <a:r>
                <a:rPr lang="en-US" altLang="zh-CN" sz="2400" dirty="0">
                  <a:gradFill>
                    <a:gsLst>
                      <a:gs pos="2917">
                        <a:schemeClr val="tx1"/>
                      </a:gs>
                      <a:gs pos="30000">
                        <a:schemeClr val="tx1"/>
                      </a:gs>
                    </a:gsLst>
                    <a:lin ang="5400000" scaled="0"/>
                  </a:gradFill>
                </a:rPr>
                <a:t>D</a:t>
              </a:r>
              <a:r>
                <a:rPr lang="en-US" altLang="zh-CN" sz="2400" dirty="0" smtClean="0">
                  <a:gradFill>
                    <a:gsLst>
                      <a:gs pos="2917">
                        <a:schemeClr val="tx1"/>
                      </a:gs>
                      <a:gs pos="30000">
                        <a:schemeClr val="tx1"/>
                      </a:gs>
                    </a:gsLst>
                    <a:lin ang="5400000" scaled="0"/>
                  </a:gradFill>
                </a:rPr>
                <a:t>HCAL</a:t>
              </a:r>
              <a:endParaRPr lang="zh-CN" altLang="en-US" sz="2400" dirty="0" err="1" smtClean="0">
                <a:gradFill>
                  <a:gsLst>
                    <a:gs pos="2917">
                      <a:schemeClr val="tx1"/>
                    </a:gs>
                    <a:gs pos="30000">
                      <a:schemeClr val="tx1"/>
                    </a:gs>
                  </a:gsLst>
                  <a:lin ang="5400000" scaled="0"/>
                </a:gradFill>
              </a:endParaRPr>
            </a:p>
          </p:txBody>
        </p:sp>
        <p:sp>
          <p:nvSpPr>
            <p:cNvPr id="10" name="文本框 9"/>
            <p:cNvSpPr txBox="1"/>
            <p:nvPr/>
          </p:nvSpPr>
          <p:spPr>
            <a:xfrm>
              <a:off x="1180416" y="6120056"/>
              <a:ext cx="1501052" cy="627864"/>
            </a:xfrm>
            <a:prstGeom prst="rect">
              <a:avLst/>
            </a:prstGeom>
            <a:noFill/>
          </p:spPr>
          <p:txBody>
            <a:bodyPr wrap="none" lIns="182880" tIns="146304" rIns="182880" bIns="146304" rtlCol="0">
              <a:spAutoFit/>
            </a:bodyPr>
            <a:lstStyle/>
            <a:p>
              <a:pPr>
                <a:lnSpc>
                  <a:spcPct val="90000"/>
                </a:lnSpc>
                <a:spcAft>
                  <a:spcPts val="600"/>
                </a:spcAft>
              </a:pPr>
              <a:r>
                <a:rPr lang="en-US" altLang="zh-CN" sz="2400" dirty="0" smtClean="0">
                  <a:solidFill>
                    <a:srgbClr val="92D050"/>
                  </a:solidFill>
                </a:rPr>
                <a:t>SDHCAL</a:t>
              </a:r>
              <a:endParaRPr lang="zh-CN" altLang="en-US" sz="2400" dirty="0" err="1" smtClean="0">
                <a:solidFill>
                  <a:srgbClr val="92D050"/>
                </a:solidFill>
              </a:endParaRPr>
            </a:p>
          </p:txBody>
        </p:sp>
        <p:sp>
          <p:nvSpPr>
            <p:cNvPr id="11" name="文本框 10"/>
            <p:cNvSpPr txBox="1"/>
            <p:nvPr/>
          </p:nvSpPr>
          <p:spPr>
            <a:xfrm>
              <a:off x="2271635" y="3693097"/>
              <a:ext cx="6663365" cy="1114151"/>
            </a:xfrm>
            <a:prstGeom prst="rect">
              <a:avLst/>
            </a:prstGeom>
            <a:noFill/>
          </p:spPr>
          <p:txBody>
            <a:bodyPr wrap="square" lIns="182880" tIns="146304" rIns="182880" bIns="146304" rtlCol="0">
              <a:spAutoFit/>
            </a:bodyPr>
            <a:lstStyle/>
            <a:p>
              <a:pPr>
                <a:lnSpc>
                  <a:spcPct val="90000"/>
                </a:lnSpc>
                <a:spcAft>
                  <a:spcPts val="600"/>
                </a:spcAft>
              </a:pPr>
              <a:r>
                <a:rPr lang="en-US" altLang="zh-CN" sz="1600" dirty="0" smtClean="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Scintillator + </a:t>
              </a:r>
              <a:r>
                <a:rPr lang="en-US" altLang="zh-CN" sz="1600" dirty="0" err="1" smtClean="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SiPM</a:t>
              </a:r>
              <a:r>
                <a:rPr lang="en-US" altLang="zh-CN" sz="1600" dirty="0" smtClean="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 + SPIROC(ASIC),   8148channels,1m</a:t>
              </a:r>
              <a:r>
                <a:rPr lang="en-US" altLang="zh-CN" sz="1600" baseline="30000" dirty="0" smtClean="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3</a:t>
              </a:r>
            </a:p>
            <a:p>
              <a:pPr marL="285750" indent="-285750">
                <a:lnSpc>
                  <a:spcPct val="90000"/>
                </a:lnSpc>
                <a:spcAft>
                  <a:spcPts val="600"/>
                </a:spcAft>
                <a:buFont typeface="Arial" panose="020B0604020202020204" pitchFamily="34" charset="0"/>
                <a:buChar char="•"/>
              </a:pPr>
              <a:r>
                <a:rPr lang="en-US" altLang="zh-CN" sz="1600" dirty="0" smtClean="0">
                  <a:solidFill>
                    <a:srgbClr val="0070C0"/>
                  </a:solidFill>
                </a:rPr>
                <a:t>Analog Hadron Calorimeters(AHCAL). </a:t>
              </a:r>
            </a:p>
            <a:p>
              <a:pPr marL="285750" indent="-285750">
                <a:lnSpc>
                  <a:spcPct val="90000"/>
                </a:lnSpc>
                <a:spcAft>
                  <a:spcPts val="600"/>
                </a:spcAft>
                <a:buFont typeface="Arial" panose="020B0604020202020204" pitchFamily="34" charset="0"/>
                <a:buChar char="•"/>
              </a:pPr>
              <a:r>
                <a:rPr lang="en-US" altLang="zh-CN" sz="1600" dirty="0" smtClean="0">
                  <a:solidFill>
                    <a:srgbClr val="FF0000"/>
                  </a:solidFill>
                </a:rPr>
                <a:t>High power consumption, expensive readout electronics</a:t>
              </a:r>
              <a:endParaRPr lang="zh-CN" altLang="en-US" sz="1600" dirty="0" err="1">
                <a:solidFill>
                  <a:srgbClr val="FF0000"/>
                </a:solidFill>
              </a:endParaRPr>
            </a:p>
          </p:txBody>
        </p:sp>
        <mc:AlternateContent xmlns:mc="http://schemas.openxmlformats.org/markup-compatibility/2006" xmlns:a14="http://schemas.microsoft.com/office/drawing/2010/main">
          <mc:Choice Requires="a14">
            <p:sp>
              <p:nvSpPr>
                <p:cNvPr id="12" name="文本框 11"/>
                <p:cNvSpPr txBox="1"/>
                <p:nvPr/>
              </p:nvSpPr>
              <p:spPr>
                <a:xfrm>
                  <a:off x="2218301" y="4856313"/>
                  <a:ext cx="6689915" cy="1335237"/>
                </a:xfrm>
                <a:prstGeom prst="rect">
                  <a:avLst/>
                </a:prstGeom>
                <a:noFill/>
              </p:spPr>
              <p:txBody>
                <a:bodyPr wrap="square" lIns="182880" tIns="146304" rIns="182880" bIns="146304" rtlCol="0">
                  <a:spAutoFit/>
                </a:bodyPr>
                <a:lstStyle/>
                <a:p>
                  <a:pPr>
                    <a:lnSpc>
                      <a:spcPct val="90000"/>
                    </a:lnSpc>
                    <a:spcAft>
                      <a:spcPts val="600"/>
                    </a:spcAft>
                  </a:pPr>
                  <a:r>
                    <a:rPr lang="en-US" altLang="zh-CN" sz="1600" dirty="0" smtClean="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GEM/RPC/</a:t>
                  </a:r>
                  <a:r>
                    <a:rPr lang="en-US" altLang="zh-CN" sz="1600" dirty="0" err="1" smtClean="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Micromegas</a:t>
                  </a:r>
                  <a:r>
                    <a:rPr lang="en-US" altLang="zh-CN" sz="1600" dirty="0" smtClean="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 + DCAL(ASIC), </a:t>
                  </a:r>
                  <a14:m>
                    <m:oMath xmlns:m="http://schemas.openxmlformats.org/officeDocument/2006/math">
                      <m:r>
                        <a:rPr lang="en-US" altLang="zh-CN" sz="1600" b="0" i="1" smtClean="0">
                          <a:gradFill>
                            <a:gsLst>
                              <a:gs pos="2917">
                                <a:schemeClr val="tx1"/>
                              </a:gs>
                              <a:gs pos="30000">
                                <a:schemeClr val="tx1"/>
                              </a:gs>
                            </a:gsLst>
                            <a:lin ang="5400000" scaled="0"/>
                          </a:gradFill>
                          <a:latin typeface="Cambria Math" panose="02040503050406030204" pitchFamily="18" charset="0"/>
                          <a:cs typeface="Times New Roman" panose="02020603050405020304" pitchFamily="18" charset="0"/>
                        </a:rPr>
                        <m:t>4</m:t>
                      </m:r>
                      <m:r>
                        <a:rPr lang="en-US" altLang="zh-CN" sz="1600" b="0" i="1" smtClean="0">
                          <a:gradFill>
                            <a:gsLst>
                              <a:gs pos="2917">
                                <a:schemeClr val="tx1"/>
                              </a:gs>
                              <a:gs pos="30000">
                                <a:schemeClr val="tx1"/>
                              </a:gs>
                            </a:gsLst>
                            <a:lin ang="5400000" scaled="0"/>
                          </a:gradFill>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CN" sz="1600" b="0" i="1" smtClean="0">
                              <a:gradFill>
                                <a:gsLst>
                                  <a:gs pos="2917">
                                    <a:schemeClr val="tx1"/>
                                  </a:gs>
                                  <a:gs pos="30000">
                                    <a:schemeClr val="tx1"/>
                                  </a:gs>
                                </a:gsLst>
                                <a:lin ang="5400000" scaled="0"/>
                              </a:gradFill>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1600" b="0" i="1" smtClean="0">
                              <a:gradFill>
                                <a:gsLst>
                                  <a:gs pos="2917">
                                    <a:schemeClr val="tx1"/>
                                  </a:gs>
                                  <a:gs pos="30000">
                                    <a:schemeClr val="tx1"/>
                                  </a:gs>
                                </a:gsLst>
                                <a:lin ang="5400000" scaled="0"/>
                              </a:gradFill>
                              <a:latin typeface="Cambria Math" panose="02040503050406030204" pitchFamily="18" charset="0"/>
                              <a:ea typeface="Cambria Math" panose="02040503050406030204" pitchFamily="18" charset="0"/>
                              <a:cs typeface="Times New Roman" panose="02020603050405020304" pitchFamily="18" charset="0"/>
                            </a:rPr>
                            <m:t>10</m:t>
                          </m:r>
                        </m:e>
                        <m:sup>
                          <m:r>
                            <a:rPr lang="en-US" altLang="zh-CN" sz="1600" b="0" i="1" smtClean="0">
                              <a:gradFill>
                                <a:gsLst>
                                  <a:gs pos="2917">
                                    <a:schemeClr val="tx1"/>
                                  </a:gs>
                                  <a:gs pos="30000">
                                    <a:schemeClr val="tx1"/>
                                  </a:gs>
                                </a:gsLst>
                                <a:lin ang="5400000" scaled="0"/>
                              </a:gradFill>
                              <a:latin typeface="Cambria Math" panose="02040503050406030204" pitchFamily="18" charset="0"/>
                              <a:ea typeface="Cambria Math" panose="02040503050406030204" pitchFamily="18" charset="0"/>
                              <a:cs typeface="Times New Roman" panose="02020603050405020304" pitchFamily="18" charset="0"/>
                            </a:rPr>
                            <m:t>5</m:t>
                          </m:r>
                        </m:sup>
                      </m:sSup>
                    </m:oMath>
                  </a14:m>
                  <a:r>
                    <a:rPr lang="en-US" altLang="zh-CN" sz="1600" b="0" dirty="0" smtClean="0">
                      <a:gradFill>
                        <a:gsLst>
                          <a:gs pos="2917">
                            <a:schemeClr val="tx1"/>
                          </a:gs>
                          <a:gs pos="30000">
                            <a:schemeClr val="tx1"/>
                          </a:gs>
                        </a:gsLst>
                        <a:lin ang="5400000" scaled="0"/>
                      </a:gradFill>
                      <a:latin typeface="Times New Roman" panose="02020603050405020304" pitchFamily="18" charset="0"/>
                      <a:ea typeface="Cambria Math" panose="02040503050406030204" pitchFamily="18" charset="0"/>
                      <a:cs typeface="Times New Roman" panose="02020603050405020304" pitchFamily="18" charset="0"/>
                    </a:rPr>
                    <a:t> chn/m</a:t>
                  </a:r>
                  <a:r>
                    <a:rPr lang="en-US" altLang="zh-CN" sz="1600" b="0" baseline="30000" dirty="0" smtClean="0">
                      <a:gradFill>
                        <a:gsLst>
                          <a:gs pos="2917">
                            <a:schemeClr val="tx1"/>
                          </a:gs>
                          <a:gs pos="30000">
                            <a:schemeClr val="tx1"/>
                          </a:gs>
                        </a:gsLst>
                        <a:lin ang="5400000" scaled="0"/>
                      </a:gradFill>
                      <a:latin typeface="Times New Roman" panose="02020603050405020304" pitchFamily="18" charset="0"/>
                      <a:ea typeface="Cambria Math" panose="02040503050406030204" pitchFamily="18" charset="0"/>
                      <a:cs typeface="Times New Roman" panose="02020603050405020304" pitchFamily="18" charset="0"/>
                    </a:rPr>
                    <a:t>3</a:t>
                  </a:r>
                </a:p>
                <a:p>
                  <a:pPr marL="285750" indent="-285750">
                    <a:buFont typeface="Arial" panose="020B0604020202020204" pitchFamily="34" charset="0"/>
                    <a:buChar char="•"/>
                  </a:pPr>
                  <a:r>
                    <a:rPr lang="en-US" altLang="zh-CN" sz="1600" dirty="0">
                      <a:solidFill>
                        <a:srgbClr val="0070C0"/>
                      </a:solidFill>
                    </a:rPr>
                    <a:t>A hadron calorimeter with only one threshold readout </a:t>
                  </a:r>
                  <a:r>
                    <a:rPr lang="en-US" altLang="zh-CN" sz="1600" dirty="0" smtClean="0">
                      <a:solidFill>
                        <a:srgbClr val="0070C0"/>
                      </a:solidFill>
                    </a:rPr>
                    <a:t>is called a Digital </a:t>
                  </a:r>
                  <a:r>
                    <a:rPr lang="en-US" altLang="zh-CN" sz="1600" dirty="0">
                      <a:solidFill>
                        <a:srgbClr val="0070C0"/>
                      </a:solidFill>
                    </a:rPr>
                    <a:t>Hadron Calorimeter (DHCAL</a:t>
                  </a:r>
                  <a:r>
                    <a:rPr lang="en-US" altLang="zh-CN" sz="1600" dirty="0" smtClean="0">
                      <a:solidFill>
                        <a:srgbClr val="0070C0"/>
                      </a:solidFill>
                    </a:rPr>
                    <a:t>).</a:t>
                  </a:r>
                </a:p>
                <a:p>
                  <a:pPr marL="285750" indent="-285750">
                    <a:buFont typeface="Arial" panose="020B0604020202020204" pitchFamily="34" charset="0"/>
                    <a:buChar char="•"/>
                  </a:pPr>
                  <a:r>
                    <a:rPr lang="en-US" altLang="zh-CN" sz="1600" dirty="0" smtClean="0">
                      <a:solidFill>
                        <a:srgbClr val="FF0000"/>
                      </a:solidFill>
                    </a:rPr>
                    <a:t>Simple, but poor accuracy. Hard to satisfy PFA</a:t>
                  </a:r>
                  <a:endParaRPr lang="en-US" altLang="zh-CN" sz="1600" dirty="0">
                    <a:solidFill>
                      <a:srgbClr val="FF0000"/>
                    </a:solidFill>
                  </a:endParaRPr>
                </a:p>
              </p:txBody>
            </p:sp>
          </mc:Choice>
          <mc:Fallback xmlns="">
            <p:sp>
              <p:nvSpPr>
                <p:cNvPr id="12" name="文本框 11"/>
                <p:cNvSpPr txBox="1">
                  <a:spLocks noRot="1" noChangeAspect="1" noMove="1" noResize="1" noEditPoints="1" noAdjustHandles="1" noChangeArrowheads="1" noChangeShapeType="1" noTextEdit="1"/>
                </p:cNvSpPr>
                <p:nvPr/>
              </p:nvSpPr>
              <p:spPr>
                <a:xfrm>
                  <a:off x="2218301" y="4856313"/>
                  <a:ext cx="6689915" cy="1335237"/>
                </a:xfrm>
                <a:prstGeom prst="rect">
                  <a:avLst/>
                </a:prstGeom>
                <a:blipFill rotWithShape="0">
                  <a:blip r:embed="rId2"/>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3" name="文本框 12"/>
                <p:cNvSpPr txBox="1"/>
                <p:nvPr/>
              </p:nvSpPr>
              <p:spPr>
                <a:xfrm>
                  <a:off x="2271635" y="6139362"/>
                  <a:ext cx="6670987" cy="1581459"/>
                </a:xfrm>
                <a:prstGeom prst="rect">
                  <a:avLst/>
                </a:prstGeom>
                <a:noFill/>
              </p:spPr>
              <p:txBody>
                <a:bodyPr wrap="square" lIns="182880" tIns="146304" rIns="182880" bIns="146304" rtlCol="0">
                  <a:spAutoFit/>
                </a:bodyPr>
                <a:lstStyle/>
                <a:p>
                  <a:pPr>
                    <a:lnSpc>
                      <a:spcPct val="90000"/>
                    </a:lnSpc>
                    <a:spcAft>
                      <a:spcPts val="600"/>
                    </a:spcAft>
                  </a:pPr>
                  <a:r>
                    <a:rPr lang="en-US" altLang="zh-CN" sz="1600" dirty="0" smtClean="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GEM/RPC/</a:t>
                  </a:r>
                  <a:r>
                    <a:rPr lang="en-US" altLang="zh-CN" sz="1600" dirty="0" err="1" smtClean="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Micromegas</a:t>
                  </a:r>
                  <a:r>
                    <a:rPr lang="en-US" altLang="zh-CN" sz="1600" dirty="0" smtClean="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 + HARDROC(ASIC), </a:t>
                  </a:r>
                  <a14:m>
                    <m:oMath xmlns:m="http://schemas.openxmlformats.org/officeDocument/2006/math">
                      <m:r>
                        <a:rPr lang="en-US" altLang="zh-CN" sz="1600" i="1">
                          <a:gradFill>
                            <a:gsLst>
                              <a:gs pos="2917">
                                <a:schemeClr val="tx1"/>
                              </a:gs>
                              <a:gs pos="30000">
                                <a:schemeClr val="tx1"/>
                              </a:gs>
                            </a:gsLst>
                            <a:lin ang="5400000" scaled="0"/>
                          </a:gradFill>
                          <a:latin typeface="Cambria Math" panose="02040503050406030204" pitchFamily="18" charset="0"/>
                          <a:cs typeface="Times New Roman" panose="02020603050405020304" pitchFamily="18" charset="0"/>
                        </a:rPr>
                        <m:t>4</m:t>
                      </m:r>
                      <m:r>
                        <a:rPr lang="en-US" altLang="zh-CN" sz="1600" i="1">
                          <a:gradFill>
                            <a:gsLst>
                              <a:gs pos="2917">
                                <a:schemeClr val="tx1"/>
                              </a:gs>
                              <a:gs pos="30000">
                                <a:schemeClr val="tx1"/>
                              </a:gs>
                            </a:gsLst>
                            <a:lin ang="5400000" scaled="0"/>
                          </a:gradFill>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altLang="zh-CN" sz="1600" i="1">
                              <a:gradFill>
                                <a:gsLst>
                                  <a:gs pos="2917">
                                    <a:schemeClr val="tx1"/>
                                  </a:gs>
                                  <a:gs pos="30000">
                                    <a:schemeClr val="tx1"/>
                                  </a:gs>
                                </a:gsLst>
                                <a:lin ang="5400000" scaled="0"/>
                              </a:gradFill>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sz="1600" i="1">
                              <a:gradFill>
                                <a:gsLst>
                                  <a:gs pos="2917">
                                    <a:schemeClr val="tx1"/>
                                  </a:gs>
                                  <a:gs pos="30000">
                                    <a:schemeClr val="tx1"/>
                                  </a:gs>
                                </a:gsLst>
                                <a:lin ang="5400000" scaled="0"/>
                              </a:gradFill>
                              <a:latin typeface="Cambria Math" panose="02040503050406030204" pitchFamily="18" charset="0"/>
                              <a:ea typeface="Cambria Math" panose="02040503050406030204" pitchFamily="18" charset="0"/>
                              <a:cs typeface="Times New Roman" panose="02020603050405020304" pitchFamily="18" charset="0"/>
                            </a:rPr>
                            <m:t>10</m:t>
                          </m:r>
                        </m:e>
                        <m:sup>
                          <m:r>
                            <a:rPr lang="en-US" altLang="zh-CN" sz="1600" i="1">
                              <a:gradFill>
                                <a:gsLst>
                                  <a:gs pos="2917">
                                    <a:schemeClr val="tx1"/>
                                  </a:gs>
                                  <a:gs pos="30000">
                                    <a:schemeClr val="tx1"/>
                                  </a:gs>
                                </a:gsLst>
                                <a:lin ang="5400000" scaled="0"/>
                              </a:gradFill>
                              <a:latin typeface="Cambria Math" panose="02040503050406030204" pitchFamily="18" charset="0"/>
                              <a:ea typeface="Cambria Math" panose="02040503050406030204" pitchFamily="18" charset="0"/>
                              <a:cs typeface="Times New Roman" panose="02020603050405020304" pitchFamily="18" charset="0"/>
                            </a:rPr>
                            <m:t>5</m:t>
                          </m:r>
                        </m:sup>
                      </m:sSup>
                    </m:oMath>
                  </a14:m>
                  <a:r>
                    <a:rPr lang="en-US" altLang="zh-CN" sz="1600" dirty="0">
                      <a:gradFill>
                        <a:gsLst>
                          <a:gs pos="2917">
                            <a:schemeClr val="tx1"/>
                          </a:gs>
                          <a:gs pos="30000">
                            <a:schemeClr val="tx1"/>
                          </a:gs>
                        </a:gsLst>
                        <a:lin ang="5400000" scaled="0"/>
                      </a:gradFill>
                      <a:latin typeface="Times New Roman" panose="02020603050405020304" pitchFamily="18" charset="0"/>
                      <a:ea typeface="Cambria Math" panose="02040503050406030204" pitchFamily="18" charset="0"/>
                      <a:cs typeface="Times New Roman" panose="02020603050405020304" pitchFamily="18" charset="0"/>
                    </a:rPr>
                    <a:t> </a:t>
                  </a:r>
                  <a:r>
                    <a:rPr lang="en-US" altLang="zh-CN" sz="1600" dirty="0" smtClean="0">
                      <a:gradFill>
                        <a:gsLst>
                          <a:gs pos="2917">
                            <a:schemeClr val="tx1"/>
                          </a:gs>
                          <a:gs pos="30000">
                            <a:schemeClr val="tx1"/>
                          </a:gs>
                        </a:gsLst>
                        <a:lin ang="5400000" scaled="0"/>
                      </a:gradFill>
                      <a:latin typeface="Times New Roman" panose="02020603050405020304" pitchFamily="18" charset="0"/>
                      <a:ea typeface="Cambria Math" panose="02040503050406030204" pitchFamily="18" charset="0"/>
                      <a:cs typeface="Times New Roman" panose="02020603050405020304" pitchFamily="18" charset="0"/>
                    </a:rPr>
                    <a:t>chn/m</a:t>
                  </a:r>
                  <a:r>
                    <a:rPr lang="en-US" altLang="zh-CN" sz="1600" baseline="30000" dirty="0" smtClean="0">
                      <a:gradFill>
                        <a:gsLst>
                          <a:gs pos="2917">
                            <a:schemeClr val="tx1"/>
                          </a:gs>
                          <a:gs pos="30000">
                            <a:schemeClr val="tx1"/>
                          </a:gs>
                        </a:gsLst>
                        <a:lin ang="5400000" scaled="0"/>
                      </a:gradFill>
                      <a:latin typeface="Times New Roman" panose="02020603050405020304" pitchFamily="18" charset="0"/>
                      <a:ea typeface="Cambria Math" panose="02040503050406030204" pitchFamily="18" charset="0"/>
                      <a:cs typeface="Times New Roman" panose="02020603050405020304" pitchFamily="18" charset="0"/>
                    </a:rPr>
                    <a:t>3</a:t>
                  </a:r>
                </a:p>
                <a:p>
                  <a:pPr marL="285750" indent="-285750">
                    <a:buFont typeface="Arial" panose="020B0604020202020204" pitchFamily="34" charset="0"/>
                    <a:buChar char="•"/>
                  </a:pPr>
                  <a:r>
                    <a:rPr lang="en-US" altLang="zh-CN" sz="1600" dirty="0">
                      <a:solidFill>
                        <a:srgbClr val="0070C0"/>
                      </a:solidFill>
                    </a:rPr>
                    <a:t>A more </a:t>
                  </a:r>
                  <a:r>
                    <a:rPr lang="en-US" altLang="zh-CN" sz="1600" dirty="0" smtClean="0">
                      <a:solidFill>
                        <a:srgbClr val="0070C0"/>
                      </a:solidFill>
                    </a:rPr>
                    <a:t>general calorimeter </a:t>
                  </a:r>
                  <a:r>
                    <a:rPr lang="en-US" altLang="zh-CN" sz="1600" dirty="0">
                      <a:solidFill>
                        <a:srgbClr val="0070C0"/>
                      </a:solidFill>
                    </a:rPr>
                    <a:t>with multi-threshold readout (e.g. 3 thresholds) is therefore also </a:t>
                  </a:r>
                  <a:r>
                    <a:rPr lang="en-US" altLang="zh-CN" sz="1600" dirty="0" smtClean="0">
                      <a:solidFill>
                        <a:srgbClr val="0070C0"/>
                      </a:solidFill>
                    </a:rPr>
                    <a:t>considered, a </a:t>
                  </a:r>
                  <a:r>
                    <a:rPr lang="en-US" altLang="zh-CN" sz="1600" dirty="0">
                      <a:solidFill>
                        <a:srgbClr val="0070C0"/>
                      </a:solidFill>
                    </a:rPr>
                    <a:t>so-called Semi-Digital Hadron Calorimeter (SDHCAL</a:t>
                  </a:r>
                  <a:r>
                    <a:rPr lang="en-US" altLang="zh-CN" sz="1600" dirty="0" smtClean="0">
                      <a:solidFill>
                        <a:srgbClr val="0070C0"/>
                      </a:solidFill>
                    </a:rPr>
                    <a:t>).</a:t>
                  </a:r>
                </a:p>
                <a:p>
                  <a:pPr marL="285750" indent="-285750">
                    <a:buFont typeface="Arial" panose="020B0604020202020204" pitchFamily="34" charset="0"/>
                    <a:buChar char="•"/>
                  </a:pPr>
                  <a:r>
                    <a:rPr lang="en-US" altLang="zh-CN" sz="1600" dirty="0" smtClean="0">
                      <a:solidFill>
                        <a:srgbClr val="FF0000"/>
                      </a:solidFill>
                      <a:latin typeface="Times New Roman" panose="02020603050405020304" pitchFamily="18" charset="0"/>
                      <a:cs typeface="Times New Roman" panose="02020603050405020304" pitchFamily="18" charset="0"/>
                    </a:rPr>
                    <a:t>A balanced choice for CEPC HCAL</a:t>
                  </a:r>
                  <a:endParaRPr lang="zh-CN" altLang="en-US" sz="1600" dirty="0" err="1" smtClean="0">
                    <a:solidFill>
                      <a:srgbClr val="FF0000"/>
                    </a:solidFill>
                    <a:latin typeface="Times New Roman" panose="02020603050405020304" pitchFamily="18" charset="0"/>
                    <a:cs typeface="Times New Roman" panose="02020603050405020304" pitchFamily="18" charset="0"/>
                  </a:endParaRPr>
                </a:p>
              </p:txBody>
            </p:sp>
          </mc:Choice>
          <mc:Fallback xmlns="">
            <p:sp>
              <p:nvSpPr>
                <p:cNvPr id="13" name="文本框 12"/>
                <p:cNvSpPr txBox="1">
                  <a:spLocks noRot="1" noChangeAspect="1" noMove="1" noResize="1" noEditPoints="1" noAdjustHandles="1" noChangeArrowheads="1" noChangeShapeType="1" noTextEdit="1"/>
                </p:cNvSpPr>
                <p:nvPr/>
              </p:nvSpPr>
              <p:spPr>
                <a:xfrm>
                  <a:off x="2271635" y="6139362"/>
                  <a:ext cx="6670987" cy="1581459"/>
                </a:xfrm>
                <a:prstGeom prst="rect">
                  <a:avLst/>
                </a:prstGeom>
                <a:blipFill rotWithShape="0">
                  <a:blip r:embed="rId3"/>
                  <a:stretch>
                    <a:fillRect/>
                  </a:stretch>
                </a:blipFill>
              </p:spPr>
              <p:txBody>
                <a:bodyPr/>
                <a:lstStyle/>
                <a:p>
                  <a:r>
                    <a:rPr lang="zh-CN" altLang="en-US">
                      <a:noFill/>
                    </a:rPr>
                    <a:t> </a:t>
                  </a:r>
                </a:p>
              </p:txBody>
            </p:sp>
          </mc:Fallback>
        </mc:AlternateContent>
        <p:sp>
          <p:nvSpPr>
            <p:cNvPr id="14" name="文本框 13"/>
            <p:cNvSpPr txBox="1"/>
            <p:nvPr/>
          </p:nvSpPr>
          <p:spPr>
            <a:xfrm>
              <a:off x="4851096" y="2618474"/>
              <a:ext cx="4271041" cy="1037207"/>
            </a:xfrm>
            <a:prstGeom prst="rect">
              <a:avLst/>
            </a:prstGeom>
            <a:noFill/>
          </p:spPr>
          <p:txBody>
            <a:bodyPr wrap="none" lIns="182880" tIns="146304" rIns="182880" bIns="146304" rtlCol="0">
              <a:spAutoFit/>
            </a:bodyPr>
            <a:lstStyle/>
            <a:p>
              <a:pPr>
                <a:lnSpc>
                  <a:spcPct val="90000"/>
                </a:lnSpc>
                <a:spcAft>
                  <a:spcPts val="600"/>
                </a:spcAft>
              </a:pPr>
              <a:r>
                <a:rPr lang="en-US" altLang="zh-CN" sz="2400" dirty="0" smtClean="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Absorber: </a:t>
              </a:r>
              <a:r>
                <a:rPr lang="en-US" altLang="zh-CN" sz="2400" dirty="0" smtClean="0">
                  <a:solidFill>
                    <a:srgbClr val="0070C0"/>
                  </a:solidFill>
                  <a:latin typeface="Times New Roman" panose="02020603050405020304" pitchFamily="18" charset="0"/>
                  <a:cs typeface="Times New Roman" panose="02020603050405020304" pitchFamily="18" charset="0"/>
                </a:rPr>
                <a:t>steel</a:t>
              </a:r>
            </a:p>
            <a:p>
              <a:pPr>
                <a:lnSpc>
                  <a:spcPct val="90000"/>
                </a:lnSpc>
                <a:spcAft>
                  <a:spcPts val="600"/>
                </a:spcAft>
              </a:pPr>
              <a:r>
                <a:rPr lang="en-US" altLang="zh-CN" sz="2400" dirty="0" smtClean="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Active layers: </a:t>
              </a:r>
              <a:r>
                <a:rPr lang="en-US" altLang="zh-CN" sz="2400" dirty="0" smtClean="0">
                  <a:solidFill>
                    <a:srgbClr val="0070C0"/>
                  </a:solidFill>
                  <a:latin typeface="Times New Roman" panose="02020603050405020304" pitchFamily="18" charset="0"/>
                  <a:cs typeface="Times New Roman" panose="02020603050405020304" pitchFamily="18" charset="0"/>
                </a:rPr>
                <a:t>Gaseous detector</a:t>
              </a:r>
              <a:endParaRPr lang="zh-CN" altLang="en-US" sz="2400" dirty="0" err="1" smtClean="0">
                <a:solidFill>
                  <a:srgbClr val="0070C0"/>
                </a:solidFill>
                <a:latin typeface="Times New Roman" panose="02020603050405020304" pitchFamily="18" charset="0"/>
                <a:cs typeface="Times New Roman" panose="02020603050405020304" pitchFamily="18" charset="0"/>
              </a:endParaRPr>
            </a:p>
          </p:txBody>
        </p:sp>
      </p:grpSp>
      <p:sp>
        <p:nvSpPr>
          <p:cNvPr id="5" name="灯片编号占位符 4"/>
          <p:cNvSpPr>
            <a:spLocks noGrp="1"/>
          </p:cNvSpPr>
          <p:nvPr>
            <p:ph type="sldNum" sz="quarter" idx="12"/>
          </p:nvPr>
        </p:nvSpPr>
        <p:spPr/>
        <p:txBody>
          <a:bodyPr/>
          <a:lstStyle/>
          <a:p>
            <a:fld id="{6113E31D-E2AB-40D1-8B51-AFA5AFEF393A}" type="slidenum">
              <a:rPr lang="en-US" smtClean="0"/>
              <a:t>7</a:t>
            </a:fld>
            <a:endParaRPr lang="en-US" dirty="0"/>
          </a:p>
        </p:txBody>
      </p:sp>
    </p:spTree>
    <p:extLst>
      <p:ext uri="{BB962C8B-B14F-4D97-AF65-F5344CB8AC3E}">
        <p14:creationId xmlns:p14="http://schemas.microsoft.com/office/powerpoint/2010/main" val="25450457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USTC SDHCAL</a:t>
            </a:r>
            <a:endParaRPr lang="zh-CN" altLang="en-US" dirty="0"/>
          </a:p>
        </p:txBody>
      </p:sp>
      <p:sp>
        <p:nvSpPr>
          <p:cNvPr id="6" name="文本框 4"/>
          <p:cNvSpPr txBox="1"/>
          <p:nvPr/>
        </p:nvSpPr>
        <p:spPr>
          <a:xfrm>
            <a:off x="273372" y="1347137"/>
            <a:ext cx="4052884" cy="549672"/>
          </a:xfrm>
          <a:prstGeom prst="rect">
            <a:avLst/>
          </a:prstGeom>
          <a:noFill/>
        </p:spPr>
        <p:txBody>
          <a:bodyPr wrap="none" lIns="134483" tIns="107586" rIns="134483" bIns="107586"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441"/>
              </a:spcAft>
            </a:pPr>
            <a:r>
              <a:rPr lang="en-US" altLang="zh-CN" sz="2400" dirty="0">
                <a:solidFill>
                  <a:srgbClr val="00B0F0"/>
                </a:solidFill>
                <a:latin typeface="Times New Roman" panose="02020603050405020304" pitchFamily="18" charset="0"/>
                <a:cs typeface="Times New Roman" panose="02020603050405020304" pitchFamily="18" charset="0"/>
              </a:rPr>
              <a:t>A</a:t>
            </a:r>
            <a:r>
              <a:rPr lang="en-US" altLang="zh-CN" sz="2400" dirty="0" smtClean="0">
                <a:solidFill>
                  <a:srgbClr val="00B0F0"/>
                </a:solidFill>
                <a:latin typeface="Times New Roman" panose="02020603050405020304" pitchFamily="18" charset="0"/>
                <a:cs typeface="Times New Roman" panose="02020603050405020304" pitchFamily="18" charset="0"/>
              </a:rPr>
              <a:t>rchitectural of the SDHCAL </a:t>
            </a:r>
            <a:endParaRPr lang="zh-CN" altLang="en-US" sz="2400" dirty="0" err="1">
              <a:solidFill>
                <a:srgbClr val="00B0F0"/>
              </a:solidFill>
              <a:latin typeface="Times New Roman" panose="02020603050405020304" pitchFamily="18" charset="0"/>
              <a:cs typeface="Times New Roman" panose="02020603050405020304" pitchFamily="18" charset="0"/>
            </a:endParaRPr>
          </a:p>
        </p:txBody>
      </p:sp>
      <p:sp>
        <p:nvSpPr>
          <p:cNvPr id="7" name="文本框 5"/>
          <p:cNvSpPr txBox="1"/>
          <p:nvPr/>
        </p:nvSpPr>
        <p:spPr>
          <a:xfrm>
            <a:off x="4622377" y="1356872"/>
            <a:ext cx="4146227" cy="771271"/>
          </a:xfrm>
          <a:prstGeom prst="rect">
            <a:avLst/>
          </a:prstGeom>
          <a:noFill/>
        </p:spPr>
        <p:txBody>
          <a:bodyPr wrap="square" lIns="134483" tIns="107586" rIns="134483" bIns="107586"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Aft>
                <a:spcPts val="441"/>
              </a:spcAft>
            </a:pPr>
            <a:r>
              <a:rPr lang="en-US" altLang="zh-CN" sz="2000" dirty="0" smtClean="0">
                <a:solidFill>
                  <a:srgbClr val="00B0F0"/>
                </a:solidFill>
                <a:latin typeface="Times New Roman" panose="02020603050405020304" pitchFamily="18" charset="0"/>
                <a:cs typeface="Times New Roman" panose="02020603050405020304" pitchFamily="18" charset="0"/>
              </a:rPr>
              <a:t>A scheme of the ASU used to readout 1m</a:t>
            </a:r>
            <a:r>
              <a:rPr lang="en-US" altLang="zh-CN" sz="2000" baseline="30000" dirty="0" smtClean="0">
                <a:solidFill>
                  <a:srgbClr val="00B0F0"/>
                </a:solidFill>
                <a:latin typeface="Times New Roman" panose="02020603050405020304" pitchFamily="18" charset="0"/>
                <a:cs typeface="Times New Roman" panose="02020603050405020304" pitchFamily="18" charset="0"/>
              </a:rPr>
              <a:t>2</a:t>
            </a:r>
            <a:r>
              <a:rPr lang="en-US" altLang="zh-CN" sz="2000" dirty="0">
                <a:solidFill>
                  <a:srgbClr val="00B0F0"/>
                </a:solidFill>
                <a:latin typeface="Times New Roman" panose="02020603050405020304" pitchFamily="18" charset="0"/>
                <a:cs typeface="Times New Roman" panose="02020603050405020304" pitchFamily="18" charset="0"/>
              </a:rPr>
              <a:t> </a:t>
            </a:r>
            <a:r>
              <a:rPr lang="en-US" altLang="zh-CN" sz="2000" dirty="0" smtClean="0">
                <a:solidFill>
                  <a:srgbClr val="00B0F0"/>
                </a:solidFill>
                <a:latin typeface="Times New Roman" panose="02020603050405020304" pitchFamily="18" charset="0"/>
                <a:cs typeface="Times New Roman" panose="02020603050405020304" pitchFamily="18" charset="0"/>
              </a:rPr>
              <a:t>detector</a:t>
            </a:r>
            <a:endParaRPr lang="zh-CN" altLang="en-US" sz="2000" baseline="30000" dirty="0" err="1">
              <a:solidFill>
                <a:srgbClr val="00B0F0"/>
              </a:solidFill>
              <a:latin typeface="Times New Roman" panose="02020603050405020304" pitchFamily="18" charset="0"/>
              <a:cs typeface="Times New Roman" panose="02020603050405020304" pitchFamily="18" charset="0"/>
            </a:endParaRPr>
          </a:p>
        </p:txBody>
      </p:sp>
      <p:grpSp>
        <p:nvGrpSpPr>
          <p:cNvPr id="508" name="组合 507"/>
          <p:cNvGrpSpPr/>
          <p:nvPr/>
        </p:nvGrpSpPr>
        <p:grpSpPr>
          <a:xfrm>
            <a:off x="327613" y="2128143"/>
            <a:ext cx="4294764" cy="3852863"/>
            <a:chOff x="352352" y="2177721"/>
            <a:chExt cx="4294764" cy="3852863"/>
          </a:xfrm>
        </p:grpSpPr>
        <p:grpSp>
          <p:nvGrpSpPr>
            <p:cNvPr id="267" name="Group 256"/>
            <p:cNvGrpSpPr>
              <a:grpSpLocks noChangeAspect="1"/>
            </p:cNvGrpSpPr>
            <p:nvPr/>
          </p:nvGrpSpPr>
          <p:grpSpPr bwMode="auto">
            <a:xfrm>
              <a:off x="352352" y="2177721"/>
              <a:ext cx="4127505" cy="3852863"/>
              <a:chOff x="84" y="1326"/>
              <a:chExt cx="2603" cy="2427"/>
            </a:xfrm>
          </p:grpSpPr>
          <p:sp>
            <p:nvSpPr>
              <p:cNvPr id="268" name="AutoShape 255"/>
              <p:cNvSpPr>
                <a:spLocks noChangeAspect="1" noChangeArrowheads="1" noTextEdit="1"/>
              </p:cNvSpPr>
              <p:nvPr/>
            </p:nvSpPr>
            <p:spPr bwMode="auto">
              <a:xfrm>
                <a:off x="84" y="1326"/>
                <a:ext cx="2603" cy="23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9" name="Freeform 257"/>
              <p:cNvSpPr>
                <a:spLocks/>
              </p:cNvSpPr>
              <p:nvPr/>
            </p:nvSpPr>
            <p:spPr bwMode="auto">
              <a:xfrm>
                <a:off x="416" y="2857"/>
                <a:ext cx="2079" cy="861"/>
              </a:xfrm>
              <a:custGeom>
                <a:avLst/>
                <a:gdLst>
                  <a:gd name="T0" fmla="*/ 0 w 2079"/>
                  <a:gd name="T1" fmla="*/ 861 h 861"/>
                  <a:gd name="T2" fmla="*/ 1218 w 2079"/>
                  <a:gd name="T3" fmla="*/ 861 h 861"/>
                  <a:gd name="T4" fmla="*/ 2079 w 2079"/>
                  <a:gd name="T5" fmla="*/ 0 h 861"/>
                  <a:gd name="T6" fmla="*/ 861 w 2079"/>
                  <a:gd name="T7" fmla="*/ 0 h 861"/>
                  <a:gd name="T8" fmla="*/ 0 w 2079"/>
                  <a:gd name="T9" fmla="*/ 861 h 861"/>
                </a:gdLst>
                <a:ahLst/>
                <a:cxnLst>
                  <a:cxn ang="0">
                    <a:pos x="T0" y="T1"/>
                  </a:cxn>
                  <a:cxn ang="0">
                    <a:pos x="T2" y="T3"/>
                  </a:cxn>
                  <a:cxn ang="0">
                    <a:pos x="T4" y="T5"/>
                  </a:cxn>
                  <a:cxn ang="0">
                    <a:pos x="T6" y="T7"/>
                  </a:cxn>
                  <a:cxn ang="0">
                    <a:pos x="T8" y="T9"/>
                  </a:cxn>
                </a:cxnLst>
                <a:rect l="0" t="0" r="r" b="b"/>
                <a:pathLst>
                  <a:path w="2079" h="861">
                    <a:moveTo>
                      <a:pt x="0" y="861"/>
                    </a:moveTo>
                    <a:lnTo>
                      <a:pt x="1218" y="861"/>
                    </a:lnTo>
                    <a:lnTo>
                      <a:pt x="2079" y="0"/>
                    </a:lnTo>
                    <a:lnTo>
                      <a:pt x="861" y="0"/>
                    </a:lnTo>
                    <a:lnTo>
                      <a:pt x="0" y="861"/>
                    </a:lnTo>
                    <a:close/>
                  </a:path>
                </a:pathLst>
              </a:custGeom>
              <a:solidFill>
                <a:srgbClr val="C2E4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0" name="Freeform 258"/>
              <p:cNvSpPr>
                <a:spLocks/>
              </p:cNvSpPr>
              <p:nvPr/>
            </p:nvSpPr>
            <p:spPr bwMode="auto">
              <a:xfrm>
                <a:off x="416" y="2857"/>
                <a:ext cx="2079" cy="861"/>
              </a:xfrm>
              <a:custGeom>
                <a:avLst/>
                <a:gdLst>
                  <a:gd name="T0" fmla="*/ 0 w 2079"/>
                  <a:gd name="T1" fmla="*/ 861 h 861"/>
                  <a:gd name="T2" fmla="*/ 1218 w 2079"/>
                  <a:gd name="T3" fmla="*/ 861 h 861"/>
                  <a:gd name="T4" fmla="*/ 2079 w 2079"/>
                  <a:gd name="T5" fmla="*/ 0 h 861"/>
                  <a:gd name="T6" fmla="*/ 861 w 2079"/>
                  <a:gd name="T7" fmla="*/ 0 h 861"/>
                  <a:gd name="T8" fmla="*/ 0 w 2079"/>
                  <a:gd name="T9" fmla="*/ 861 h 861"/>
                </a:gdLst>
                <a:ahLst/>
                <a:cxnLst>
                  <a:cxn ang="0">
                    <a:pos x="T0" y="T1"/>
                  </a:cxn>
                  <a:cxn ang="0">
                    <a:pos x="T2" y="T3"/>
                  </a:cxn>
                  <a:cxn ang="0">
                    <a:pos x="T4" y="T5"/>
                  </a:cxn>
                  <a:cxn ang="0">
                    <a:pos x="T6" y="T7"/>
                  </a:cxn>
                  <a:cxn ang="0">
                    <a:pos x="T8" y="T9"/>
                  </a:cxn>
                </a:cxnLst>
                <a:rect l="0" t="0" r="r" b="b"/>
                <a:pathLst>
                  <a:path w="2079" h="861">
                    <a:moveTo>
                      <a:pt x="0" y="861"/>
                    </a:moveTo>
                    <a:lnTo>
                      <a:pt x="1218" y="861"/>
                    </a:lnTo>
                    <a:lnTo>
                      <a:pt x="2079" y="0"/>
                    </a:lnTo>
                    <a:lnTo>
                      <a:pt x="861" y="0"/>
                    </a:lnTo>
                    <a:lnTo>
                      <a:pt x="0" y="861"/>
                    </a:lnTo>
                    <a:close/>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71" name="Freeform 259"/>
              <p:cNvSpPr>
                <a:spLocks/>
              </p:cNvSpPr>
              <p:nvPr/>
            </p:nvSpPr>
            <p:spPr bwMode="auto">
              <a:xfrm>
                <a:off x="1634" y="2857"/>
                <a:ext cx="861" cy="896"/>
              </a:xfrm>
              <a:custGeom>
                <a:avLst/>
                <a:gdLst>
                  <a:gd name="T0" fmla="*/ 0 w 861"/>
                  <a:gd name="T1" fmla="*/ 896 h 896"/>
                  <a:gd name="T2" fmla="*/ 861 w 861"/>
                  <a:gd name="T3" fmla="*/ 35 h 896"/>
                  <a:gd name="T4" fmla="*/ 861 w 861"/>
                  <a:gd name="T5" fmla="*/ 0 h 896"/>
                  <a:gd name="T6" fmla="*/ 0 w 861"/>
                  <a:gd name="T7" fmla="*/ 861 h 896"/>
                  <a:gd name="T8" fmla="*/ 0 w 861"/>
                  <a:gd name="T9" fmla="*/ 896 h 896"/>
                </a:gdLst>
                <a:ahLst/>
                <a:cxnLst>
                  <a:cxn ang="0">
                    <a:pos x="T0" y="T1"/>
                  </a:cxn>
                  <a:cxn ang="0">
                    <a:pos x="T2" y="T3"/>
                  </a:cxn>
                  <a:cxn ang="0">
                    <a:pos x="T4" y="T5"/>
                  </a:cxn>
                  <a:cxn ang="0">
                    <a:pos x="T6" y="T7"/>
                  </a:cxn>
                  <a:cxn ang="0">
                    <a:pos x="T8" y="T9"/>
                  </a:cxn>
                </a:cxnLst>
                <a:rect l="0" t="0" r="r" b="b"/>
                <a:pathLst>
                  <a:path w="861" h="896">
                    <a:moveTo>
                      <a:pt x="0" y="896"/>
                    </a:moveTo>
                    <a:lnTo>
                      <a:pt x="861" y="35"/>
                    </a:lnTo>
                    <a:lnTo>
                      <a:pt x="861" y="0"/>
                    </a:lnTo>
                    <a:lnTo>
                      <a:pt x="0" y="861"/>
                    </a:lnTo>
                    <a:lnTo>
                      <a:pt x="0" y="896"/>
                    </a:lnTo>
                    <a:close/>
                  </a:path>
                </a:pathLst>
              </a:custGeom>
              <a:solidFill>
                <a:srgbClr val="79BA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2" name="Freeform 260"/>
              <p:cNvSpPr>
                <a:spLocks/>
              </p:cNvSpPr>
              <p:nvPr/>
            </p:nvSpPr>
            <p:spPr bwMode="auto">
              <a:xfrm>
                <a:off x="1634" y="2857"/>
                <a:ext cx="861" cy="896"/>
              </a:xfrm>
              <a:custGeom>
                <a:avLst/>
                <a:gdLst>
                  <a:gd name="T0" fmla="*/ 0 w 861"/>
                  <a:gd name="T1" fmla="*/ 896 h 896"/>
                  <a:gd name="T2" fmla="*/ 861 w 861"/>
                  <a:gd name="T3" fmla="*/ 35 h 896"/>
                  <a:gd name="T4" fmla="*/ 861 w 861"/>
                  <a:gd name="T5" fmla="*/ 0 h 896"/>
                  <a:gd name="T6" fmla="*/ 0 w 861"/>
                  <a:gd name="T7" fmla="*/ 861 h 896"/>
                  <a:gd name="T8" fmla="*/ 0 w 861"/>
                  <a:gd name="T9" fmla="*/ 896 h 896"/>
                </a:gdLst>
                <a:ahLst/>
                <a:cxnLst>
                  <a:cxn ang="0">
                    <a:pos x="T0" y="T1"/>
                  </a:cxn>
                  <a:cxn ang="0">
                    <a:pos x="T2" y="T3"/>
                  </a:cxn>
                  <a:cxn ang="0">
                    <a:pos x="T4" y="T5"/>
                  </a:cxn>
                  <a:cxn ang="0">
                    <a:pos x="T6" y="T7"/>
                  </a:cxn>
                  <a:cxn ang="0">
                    <a:pos x="T8" y="T9"/>
                  </a:cxn>
                </a:cxnLst>
                <a:rect l="0" t="0" r="r" b="b"/>
                <a:pathLst>
                  <a:path w="861" h="896">
                    <a:moveTo>
                      <a:pt x="0" y="896"/>
                    </a:moveTo>
                    <a:lnTo>
                      <a:pt x="861" y="35"/>
                    </a:lnTo>
                    <a:lnTo>
                      <a:pt x="861" y="0"/>
                    </a:lnTo>
                    <a:lnTo>
                      <a:pt x="0" y="861"/>
                    </a:lnTo>
                    <a:lnTo>
                      <a:pt x="0" y="896"/>
                    </a:lnTo>
                    <a:close/>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73" name="Rectangle 261"/>
              <p:cNvSpPr>
                <a:spLocks noChangeArrowheads="1"/>
              </p:cNvSpPr>
              <p:nvPr/>
            </p:nvSpPr>
            <p:spPr bwMode="auto">
              <a:xfrm>
                <a:off x="416" y="3718"/>
                <a:ext cx="1218" cy="35"/>
              </a:xfrm>
              <a:prstGeom prst="rect">
                <a:avLst/>
              </a:prstGeom>
              <a:solidFill>
                <a:srgbClr val="92D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4" name="Rectangle 262"/>
              <p:cNvSpPr>
                <a:spLocks noChangeArrowheads="1"/>
              </p:cNvSpPr>
              <p:nvPr/>
            </p:nvSpPr>
            <p:spPr bwMode="auto">
              <a:xfrm>
                <a:off x="416" y="3718"/>
                <a:ext cx="1218" cy="35"/>
              </a:xfrm>
              <a:prstGeom prst="rect">
                <a:avLst/>
              </a:pr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75" name="Freeform 263"/>
              <p:cNvSpPr>
                <a:spLocks/>
              </p:cNvSpPr>
              <p:nvPr/>
            </p:nvSpPr>
            <p:spPr bwMode="auto">
              <a:xfrm>
                <a:off x="416" y="2791"/>
                <a:ext cx="2079" cy="860"/>
              </a:xfrm>
              <a:custGeom>
                <a:avLst/>
                <a:gdLst>
                  <a:gd name="T0" fmla="*/ 0 w 2079"/>
                  <a:gd name="T1" fmla="*/ 860 h 860"/>
                  <a:gd name="T2" fmla="*/ 1218 w 2079"/>
                  <a:gd name="T3" fmla="*/ 860 h 860"/>
                  <a:gd name="T4" fmla="*/ 2079 w 2079"/>
                  <a:gd name="T5" fmla="*/ 0 h 860"/>
                  <a:gd name="T6" fmla="*/ 861 w 2079"/>
                  <a:gd name="T7" fmla="*/ 0 h 860"/>
                  <a:gd name="T8" fmla="*/ 0 w 2079"/>
                  <a:gd name="T9" fmla="*/ 860 h 860"/>
                </a:gdLst>
                <a:ahLst/>
                <a:cxnLst>
                  <a:cxn ang="0">
                    <a:pos x="T0" y="T1"/>
                  </a:cxn>
                  <a:cxn ang="0">
                    <a:pos x="T2" y="T3"/>
                  </a:cxn>
                  <a:cxn ang="0">
                    <a:pos x="T4" y="T5"/>
                  </a:cxn>
                  <a:cxn ang="0">
                    <a:pos x="T6" y="T7"/>
                  </a:cxn>
                  <a:cxn ang="0">
                    <a:pos x="T8" y="T9"/>
                  </a:cxn>
                </a:cxnLst>
                <a:rect l="0" t="0" r="r" b="b"/>
                <a:pathLst>
                  <a:path w="2079" h="860">
                    <a:moveTo>
                      <a:pt x="0" y="860"/>
                    </a:moveTo>
                    <a:lnTo>
                      <a:pt x="1218" y="860"/>
                    </a:lnTo>
                    <a:lnTo>
                      <a:pt x="2079" y="0"/>
                    </a:lnTo>
                    <a:lnTo>
                      <a:pt x="861" y="0"/>
                    </a:lnTo>
                    <a:lnTo>
                      <a:pt x="0" y="860"/>
                    </a:lnTo>
                    <a:close/>
                  </a:path>
                </a:pathLst>
              </a:custGeom>
              <a:solidFill>
                <a:srgbClr val="20A0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6" name="Freeform 264"/>
              <p:cNvSpPr>
                <a:spLocks/>
              </p:cNvSpPr>
              <p:nvPr/>
            </p:nvSpPr>
            <p:spPr bwMode="auto">
              <a:xfrm>
                <a:off x="416" y="2791"/>
                <a:ext cx="2079" cy="860"/>
              </a:xfrm>
              <a:custGeom>
                <a:avLst/>
                <a:gdLst>
                  <a:gd name="T0" fmla="*/ 0 w 2079"/>
                  <a:gd name="T1" fmla="*/ 860 h 860"/>
                  <a:gd name="T2" fmla="*/ 1218 w 2079"/>
                  <a:gd name="T3" fmla="*/ 860 h 860"/>
                  <a:gd name="T4" fmla="*/ 2079 w 2079"/>
                  <a:gd name="T5" fmla="*/ 0 h 860"/>
                  <a:gd name="T6" fmla="*/ 861 w 2079"/>
                  <a:gd name="T7" fmla="*/ 0 h 860"/>
                  <a:gd name="T8" fmla="*/ 0 w 2079"/>
                  <a:gd name="T9" fmla="*/ 860 h 860"/>
                </a:gdLst>
                <a:ahLst/>
                <a:cxnLst>
                  <a:cxn ang="0">
                    <a:pos x="T0" y="T1"/>
                  </a:cxn>
                  <a:cxn ang="0">
                    <a:pos x="T2" y="T3"/>
                  </a:cxn>
                  <a:cxn ang="0">
                    <a:pos x="T4" y="T5"/>
                  </a:cxn>
                  <a:cxn ang="0">
                    <a:pos x="T6" y="T7"/>
                  </a:cxn>
                  <a:cxn ang="0">
                    <a:pos x="T8" y="T9"/>
                  </a:cxn>
                </a:cxnLst>
                <a:rect l="0" t="0" r="r" b="b"/>
                <a:pathLst>
                  <a:path w="2079" h="860">
                    <a:moveTo>
                      <a:pt x="0" y="860"/>
                    </a:moveTo>
                    <a:lnTo>
                      <a:pt x="1218" y="860"/>
                    </a:lnTo>
                    <a:lnTo>
                      <a:pt x="2079" y="0"/>
                    </a:lnTo>
                    <a:lnTo>
                      <a:pt x="861" y="0"/>
                    </a:lnTo>
                    <a:lnTo>
                      <a:pt x="0" y="860"/>
                    </a:lnTo>
                    <a:close/>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77" name="Freeform 265"/>
              <p:cNvSpPr>
                <a:spLocks/>
              </p:cNvSpPr>
              <p:nvPr/>
            </p:nvSpPr>
            <p:spPr bwMode="auto">
              <a:xfrm>
                <a:off x="1634" y="2791"/>
                <a:ext cx="861" cy="895"/>
              </a:xfrm>
              <a:custGeom>
                <a:avLst/>
                <a:gdLst>
                  <a:gd name="T0" fmla="*/ 0 w 861"/>
                  <a:gd name="T1" fmla="*/ 895 h 895"/>
                  <a:gd name="T2" fmla="*/ 861 w 861"/>
                  <a:gd name="T3" fmla="*/ 34 h 895"/>
                  <a:gd name="T4" fmla="*/ 861 w 861"/>
                  <a:gd name="T5" fmla="*/ 0 h 895"/>
                  <a:gd name="T6" fmla="*/ 0 w 861"/>
                  <a:gd name="T7" fmla="*/ 860 h 895"/>
                  <a:gd name="T8" fmla="*/ 0 w 861"/>
                  <a:gd name="T9" fmla="*/ 895 h 895"/>
                </a:gdLst>
                <a:ahLst/>
                <a:cxnLst>
                  <a:cxn ang="0">
                    <a:pos x="T0" y="T1"/>
                  </a:cxn>
                  <a:cxn ang="0">
                    <a:pos x="T2" y="T3"/>
                  </a:cxn>
                  <a:cxn ang="0">
                    <a:pos x="T4" y="T5"/>
                  </a:cxn>
                  <a:cxn ang="0">
                    <a:pos x="T6" y="T7"/>
                  </a:cxn>
                  <a:cxn ang="0">
                    <a:pos x="T8" y="T9"/>
                  </a:cxn>
                </a:cxnLst>
                <a:rect l="0" t="0" r="r" b="b"/>
                <a:pathLst>
                  <a:path w="861" h="895">
                    <a:moveTo>
                      <a:pt x="0" y="895"/>
                    </a:moveTo>
                    <a:lnTo>
                      <a:pt x="861" y="34"/>
                    </a:lnTo>
                    <a:lnTo>
                      <a:pt x="861" y="0"/>
                    </a:lnTo>
                    <a:lnTo>
                      <a:pt x="0" y="860"/>
                    </a:lnTo>
                    <a:lnTo>
                      <a:pt x="0" y="895"/>
                    </a:lnTo>
                    <a:close/>
                  </a:path>
                </a:pathLst>
              </a:custGeom>
              <a:solidFill>
                <a:srgbClr val="0053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8" name="Freeform 266"/>
              <p:cNvSpPr>
                <a:spLocks/>
              </p:cNvSpPr>
              <p:nvPr/>
            </p:nvSpPr>
            <p:spPr bwMode="auto">
              <a:xfrm>
                <a:off x="1634" y="2791"/>
                <a:ext cx="861" cy="895"/>
              </a:xfrm>
              <a:custGeom>
                <a:avLst/>
                <a:gdLst>
                  <a:gd name="T0" fmla="*/ 0 w 861"/>
                  <a:gd name="T1" fmla="*/ 895 h 895"/>
                  <a:gd name="T2" fmla="*/ 861 w 861"/>
                  <a:gd name="T3" fmla="*/ 34 h 895"/>
                  <a:gd name="T4" fmla="*/ 861 w 861"/>
                  <a:gd name="T5" fmla="*/ 0 h 895"/>
                  <a:gd name="T6" fmla="*/ 0 w 861"/>
                  <a:gd name="T7" fmla="*/ 860 h 895"/>
                  <a:gd name="T8" fmla="*/ 0 w 861"/>
                  <a:gd name="T9" fmla="*/ 895 h 895"/>
                </a:gdLst>
                <a:ahLst/>
                <a:cxnLst>
                  <a:cxn ang="0">
                    <a:pos x="T0" y="T1"/>
                  </a:cxn>
                  <a:cxn ang="0">
                    <a:pos x="T2" y="T3"/>
                  </a:cxn>
                  <a:cxn ang="0">
                    <a:pos x="T4" y="T5"/>
                  </a:cxn>
                  <a:cxn ang="0">
                    <a:pos x="T6" y="T7"/>
                  </a:cxn>
                  <a:cxn ang="0">
                    <a:pos x="T8" y="T9"/>
                  </a:cxn>
                </a:cxnLst>
                <a:rect l="0" t="0" r="r" b="b"/>
                <a:pathLst>
                  <a:path w="861" h="895">
                    <a:moveTo>
                      <a:pt x="0" y="895"/>
                    </a:moveTo>
                    <a:lnTo>
                      <a:pt x="861" y="34"/>
                    </a:lnTo>
                    <a:lnTo>
                      <a:pt x="861" y="0"/>
                    </a:lnTo>
                    <a:lnTo>
                      <a:pt x="0" y="860"/>
                    </a:lnTo>
                    <a:lnTo>
                      <a:pt x="0" y="895"/>
                    </a:lnTo>
                    <a:close/>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79" name="Rectangle 267"/>
              <p:cNvSpPr>
                <a:spLocks noChangeArrowheads="1"/>
              </p:cNvSpPr>
              <p:nvPr/>
            </p:nvSpPr>
            <p:spPr bwMode="auto">
              <a:xfrm>
                <a:off x="416" y="3651"/>
                <a:ext cx="1218" cy="35"/>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0" name="Rectangle 268"/>
              <p:cNvSpPr>
                <a:spLocks noChangeArrowheads="1"/>
              </p:cNvSpPr>
              <p:nvPr/>
            </p:nvSpPr>
            <p:spPr bwMode="auto">
              <a:xfrm>
                <a:off x="416" y="3651"/>
                <a:ext cx="1218" cy="35"/>
              </a:xfrm>
              <a:prstGeom prst="rect">
                <a:avLst/>
              </a:pr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81" name="Freeform 269"/>
              <p:cNvSpPr>
                <a:spLocks/>
              </p:cNvSpPr>
              <p:nvPr/>
            </p:nvSpPr>
            <p:spPr bwMode="auto">
              <a:xfrm>
                <a:off x="416" y="2723"/>
                <a:ext cx="2079" cy="862"/>
              </a:xfrm>
              <a:custGeom>
                <a:avLst/>
                <a:gdLst>
                  <a:gd name="T0" fmla="*/ 0 w 2079"/>
                  <a:gd name="T1" fmla="*/ 862 h 862"/>
                  <a:gd name="T2" fmla="*/ 1218 w 2079"/>
                  <a:gd name="T3" fmla="*/ 862 h 862"/>
                  <a:gd name="T4" fmla="*/ 2079 w 2079"/>
                  <a:gd name="T5" fmla="*/ 0 h 862"/>
                  <a:gd name="T6" fmla="*/ 861 w 2079"/>
                  <a:gd name="T7" fmla="*/ 0 h 862"/>
                  <a:gd name="T8" fmla="*/ 0 w 2079"/>
                  <a:gd name="T9" fmla="*/ 862 h 862"/>
                </a:gdLst>
                <a:ahLst/>
                <a:cxnLst>
                  <a:cxn ang="0">
                    <a:pos x="T0" y="T1"/>
                  </a:cxn>
                  <a:cxn ang="0">
                    <a:pos x="T2" y="T3"/>
                  </a:cxn>
                  <a:cxn ang="0">
                    <a:pos x="T4" y="T5"/>
                  </a:cxn>
                  <a:cxn ang="0">
                    <a:pos x="T6" y="T7"/>
                  </a:cxn>
                  <a:cxn ang="0">
                    <a:pos x="T8" y="T9"/>
                  </a:cxn>
                </a:cxnLst>
                <a:rect l="0" t="0" r="r" b="b"/>
                <a:pathLst>
                  <a:path w="2079" h="862">
                    <a:moveTo>
                      <a:pt x="0" y="862"/>
                    </a:moveTo>
                    <a:lnTo>
                      <a:pt x="1218" y="862"/>
                    </a:lnTo>
                    <a:lnTo>
                      <a:pt x="2079" y="0"/>
                    </a:lnTo>
                    <a:lnTo>
                      <a:pt x="861" y="0"/>
                    </a:lnTo>
                    <a:lnTo>
                      <a:pt x="0" y="862"/>
                    </a:lnTo>
                    <a:close/>
                  </a:path>
                </a:pathLst>
              </a:custGeom>
              <a:solidFill>
                <a:srgbClr val="8989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2" name="Freeform 270"/>
              <p:cNvSpPr>
                <a:spLocks/>
              </p:cNvSpPr>
              <p:nvPr/>
            </p:nvSpPr>
            <p:spPr bwMode="auto">
              <a:xfrm>
                <a:off x="416" y="2723"/>
                <a:ext cx="2079" cy="862"/>
              </a:xfrm>
              <a:custGeom>
                <a:avLst/>
                <a:gdLst>
                  <a:gd name="T0" fmla="*/ 0 w 2079"/>
                  <a:gd name="T1" fmla="*/ 862 h 862"/>
                  <a:gd name="T2" fmla="*/ 1218 w 2079"/>
                  <a:gd name="T3" fmla="*/ 862 h 862"/>
                  <a:gd name="T4" fmla="*/ 2079 w 2079"/>
                  <a:gd name="T5" fmla="*/ 0 h 862"/>
                  <a:gd name="T6" fmla="*/ 861 w 2079"/>
                  <a:gd name="T7" fmla="*/ 0 h 862"/>
                  <a:gd name="T8" fmla="*/ 0 w 2079"/>
                  <a:gd name="T9" fmla="*/ 862 h 862"/>
                </a:gdLst>
                <a:ahLst/>
                <a:cxnLst>
                  <a:cxn ang="0">
                    <a:pos x="T0" y="T1"/>
                  </a:cxn>
                  <a:cxn ang="0">
                    <a:pos x="T2" y="T3"/>
                  </a:cxn>
                  <a:cxn ang="0">
                    <a:pos x="T4" y="T5"/>
                  </a:cxn>
                  <a:cxn ang="0">
                    <a:pos x="T6" y="T7"/>
                  </a:cxn>
                  <a:cxn ang="0">
                    <a:pos x="T8" y="T9"/>
                  </a:cxn>
                </a:cxnLst>
                <a:rect l="0" t="0" r="r" b="b"/>
                <a:pathLst>
                  <a:path w="2079" h="862">
                    <a:moveTo>
                      <a:pt x="0" y="862"/>
                    </a:moveTo>
                    <a:lnTo>
                      <a:pt x="1218" y="862"/>
                    </a:lnTo>
                    <a:lnTo>
                      <a:pt x="2079" y="0"/>
                    </a:lnTo>
                    <a:lnTo>
                      <a:pt x="861" y="0"/>
                    </a:lnTo>
                    <a:lnTo>
                      <a:pt x="0" y="862"/>
                    </a:lnTo>
                    <a:close/>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83" name="Freeform 271"/>
              <p:cNvSpPr>
                <a:spLocks/>
              </p:cNvSpPr>
              <p:nvPr/>
            </p:nvSpPr>
            <p:spPr bwMode="auto">
              <a:xfrm>
                <a:off x="1634" y="2723"/>
                <a:ext cx="861" cy="896"/>
              </a:xfrm>
              <a:custGeom>
                <a:avLst/>
                <a:gdLst>
                  <a:gd name="T0" fmla="*/ 0 w 861"/>
                  <a:gd name="T1" fmla="*/ 896 h 896"/>
                  <a:gd name="T2" fmla="*/ 861 w 861"/>
                  <a:gd name="T3" fmla="*/ 34 h 896"/>
                  <a:gd name="T4" fmla="*/ 861 w 861"/>
                  <a:gd name="T5" fmla="*/ 0 h 896"/>
                  <a:gd name="T6" fmla="*/ 0 w 861"/>
                  <a:gd name="T7" fmla="*/ 862 h 896"/>
                  <a:gd name="T8" fmla="*/ 0 w 861"/>
                  <a:gd name="T9" fmla="*/ 896 h 896"/>
                </a:gdLst>
                <a:ahLst/>
                <a:cxnLst>
                  <a:cxn ang="0">
                    <a:pos x="T0" y="T1"/>
                  </a:cxn>
                  <a:cxn ang="0">
                    <a:pos x="T2" y="T3"/>
                  </a:cxn>
                  <a:cxn ang="0">
                    <a:pos x="T4" y="T5"/>
                  </a:cxn>
                  <a:cxn ang="0">
                    <a:pos x="T6" y="T7"/>
                  </a:cxn>
                  <a:cxn ang="0">
                    <a:pos x="T8" y="T9"/>
                  </a:cxn>
                </a:cxnLst>
                <a:rect l="0" t="0" r="r" b="b"/>
                <a:pathLst>
                  <a:path w="861" h="896">
                    <a:moveTo>
                      <a:pt x="0" y="896"/>
                    </a:moveTo>
                    <a:lnTo>
                      <a:pt x="861" y="34"/>
                    </a:lnTo>
                    <a:lnTo>
                      <a:pt x="861" y="0"/>
                    </a:lnTo>
                    <a:lnTo>
                      <a:pt x="0" y="862"/>
                    </a:lnTo>
                    <a:lnTo>
                      <a:pt x="0" y="896"/>
                    </a:lnTo>
                    <a:close/>
                  </a:path>
                </a:pathLst>
              </a:custGeom>
              <a:solidFill>
                <a:srgbClr val="43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4" name="Freeform 272"/>
              <p:cNvSpPr>
                <a:spLocks/>
              </p:cNvSpPr>
              <p:nvPr/>
            </p:nvSpPr>
            <p:spPr bwMode="auto">
              <a:xfrm>
                <a:off x="1634" y="2723"/>
                <a:ext cx="861" cy="896"/>
              </a:xfrm>
              <a:custGeom>
                <a:avLst/>
                <a:gdLst>
                  <a:gd name="T0" fmla="*/ 0 w 861"/>
                  <a:gd name="T1" fmla="*/ 896 h 896"/>
                  <a:gd name="T2" fmla="*/ 861 w 861"/>
                  <a:gd name="T3" fmla="*/ 34 h 896"/>
                  <a:gd name="T4" fmla="*/ 861 w 861"/>
                  <a:gd name="T5" fmla="*/ 0 h 896"/>
                  <a:gd name="T6" fmla="*/ 0 w 861"/>
                  <a:gd name="T7" fmla="*/ 862 h 896"/>
                  <a:gd name="T8" fmla="*/ 0 w 861"/>
                  <a:gd name="T9" fmla="*/ 896 h 896"/>
                </a:gdLst>
                <a:ahLst/>
                <a:cxnLst>
                  <a:cxn ang="0">
                    <a:pos x="T0" y="T1"/>
                  </a:cxn>
                  <a:cxn ang="0">
                    <a:pos x="T2" y="T3"/>
                  </a:cxn>
                  <a:cxn ang="0">
                    <a:pos x="T4" y="T5"/>
                  </a:cxn>
                  <a:cxn ang="0">
                    <a:pos x="T6" y="T7"/>
                  </a:cxn>
                  <a:cxn ang="0">
                    <a:pos x="T8" y="T9"/>
                  </a:cxn>
                </a:cxnLst>
                <a:rect l="0" t="0" r="r" b="b"/>
                <a:pathLst>
                  <a:path w="861" h="896">
                    <a:moveTo>
                      <a:pt x="0" y="896"/>
                    </a:moveTo>
                    <a:lnTo>
                      <a:pt x="861" y="34"/>
                    </a:lnTo>
                    <a:lnTo>
                      <a:pt x="861" y="0"/>
                    </a:lnTo>
                    <a:lnTo>
                      <a:pt x="0" y="862"/>
                    </a:lnTo>
                    <a:lnTo>
                      <a:pt x="0" y="896"/>
                    </a:lnTo>
                    <a:close/>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85" name="Rectangle 273"/>
              <p:cNvSpPr>
                <a:spLocks noChangeArrowheads="1"/>
              </p:cNvSpPr>
              <p:nvPr/>
            </p:nvSpPr>
            <p:spPr bwMode="auto">
              <a:xfrm>
                <a:off x="416" y="3585"/>
                <a:ext cx="1218" cy="34"/>
              </a:xfrm>
              <a:prstGeom prst="rect">
                <a:avLst/>
              </a:prstGeom>
              <a:solidFill>
                <a:srgbClr val="5959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6" name="Rectangle 274"/>
              <p:cNvSpPr>
                <a:spLocks noChangeArrowheads="1"/>
              </p:cNvSpPr>
              <p:nvPr/>
            </p:nvSpPr>
            <p:spPr bwMode="auto">
              <a:xfrm>
                <a:off x="416" y="3585"/>
                <a:ext cx="1218" cy="34"/>
              </a:xfrm>
              <a:prstGeom prst="rect">
                <a:avLst/>
              </a:pr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87" name="Freeform 275"/>
              <p:cNvSpPr>
                <a:spLocks/>
              </p:cNvSpPr>
              <p:nvPr/>
            </p:nvSpPr>
            <p:spPr bwMode="auto">
              <a:xfrm>
                <a:off x="416" y="2299"/>
                <a:ext cx="2079" cy="861"/>
              </a:xfrm>
              <a:custGeom>
                <a:avLst/>
                <a:gdLst>
                  <a:gd name="T0" fmla="*/ 0 w 2079"/>
                  <a:gd name="T1" fmla="*/ 861 h 861"/>
                  <a:gd name="T2" fmla="*/ 1218 w 2079"/>
                  <a:gd name="T3" fmla="*/ 861 h 861"/>
                  <a:gd name="T4" fmla="*/ 2079 w 2079"/>
                  <a:gd name="T5" fmla="*/ 0 h 861"/>
                  <a:gd name="T6" fmla="*/ 861 w 2079"/>
                  <a:gd name="T7" fmla="*/ 0 h 861"/>
                  <a:gd name="T8" fmla="*/ 0 w 2079"/>
                  <a:gd name="T9" fmla="*/ 861 h 861"/>
                </a:gdLst>
                <a:ahLst/>
                <a:cxnLst>
                  <a:cxn ang="0">
                    <a:pos x="T0" y="T1"/>
                  </a:cxn>
                  <a:cxn ang="0">
                    <a:pos x="T2" y="T3"/>
                  </a:cxn>
                  <a:cxn ang="0">
                    <a:pos x="T4" y="T5"/>
                  </a:cxn>
                  <a:cxn ang="0">
                    <a:pos x="T6" y="T7"/>
                  </a:cxn>
                  <a:cxn ang="0">
                    <a:pos x="T8" y="T9"/>
                  </a:cxn>
                </a:cxnLst>
                <a:rect l="0" t="0" r="r" b="b"/>
                <a:pathLst>
                  <a:path w="2079" h="861">
                    <a:moveTo>
                      <a:pt x="0" y="861"/>
                    </a:moveTo>
                    <a:lnTo>
                      <a:pt x="1218" y="861"/>
                    </a:lnTo>
                    <a:lnTo>
                      <a:pt x="2079" y="0"/>
                    </a:lnTo>
                    <a:lnTo>
                      <a:pt x="861" y="0"/>
                    </a:lnTo>
                    <a:lnTo>
                      <a:pt x="0" y="861"/>
                    </a:lnTo>
                    <a:close/>
                  </a:path>
                </a:pathLst>
              </a:custGeom>
              <a:solidFill>
                <a:srgbClr val="C2E4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8" name="Freeform 276"/>
              <p:cNvSpPr>
                <a:spLocks/>
              </p:cNvSpPr>
              <p:nvPr/>
            </p:nvSpPr>
            <p:spPr bwMode="auto">
              <a:xfrm>
                <a:off x="416" y="2299"/>
                <a:ext cx="2079" cy="861"/>
              </a:xfrm>
              <a:custGeom>
                <a:avLst/>
                <a:gdLst>
                  <a:gd name="T0" fmla="*/ 0 w 2079"/>
                  <a:gd name="T1" fmla="*/ 861 h 861"/>
                  <a:gd name="T2" fmla="*/ 1218 w 2079"/>
                  <a:gd name="T3" fmla="*/ 861 h 861"/>
                  <a:gd name="T4" fmla="*/ 2079 w 2079"/>
                  <a:gd name="T5" fmla="*/ 0 h 861"/>
                  <a:gd name="T6" fmla="*/ 861 w 2079"/>
                  <a:gd name="T7" fmla="*/ 0 h 861"/>
                  <a:gd name="T8" fmla="*/ 0 w 2079"/>
                  <a:gd name="T9" fmla="*/ 861 h 861"/>
                </a:gdLst>
                <a:ahLst/>
                <a:cxnLst>
                  <a:cxn ang="0">
                    <a:pos x="T0" y="T1"/>
                  </a:cxn>
                  <a:cxn ang="0">
                    <a:pos x="T2" y="T3"/>
                  </a:cxn>
                  <a:cxn ang="0">
                    <a:pos x="T4" y="T5"/>
                  </a:cxn>
                  <a:cxn ang="0">
                    <a:pos x="T6" y="T7"/>
                  </a:cxn>
                  <a:cxn ang="0">
                    <a:pos x="T8" y="T9"/>
                  </a:cxn>
                </a:cxnLst>
                <a:rect l="0" t="0" r="r" b="b"/>
                <a:pathLst>
                  <a:path w="2079" h="861">
                    <a:moveTo>
                      <a:pt x="0" y="861"/>
                    </a:moveTo>
                    <a:lnTo>
                      <a:pt x="1218" y="861"/>
                    </a:lnTo>
                    <a:lnTo>
                      <a:pt x="2079" y="0"/>
                    </a:lnTo>
                    <a:lnTo>
                      <a:pt x="861" y="0"/>
                    </a:lnTo>
                    <a:lnTo>
                      <a:pt x="0" y="861"/>
                    </a:lnTo>
                    <a:close/>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89" name="Freeform 277"/>
              <p:cNvSpPr>
                <a:spLocks/>
              </p:cNvSpPr>
              <p:nvPr/>
            </p:nvSpPr>
            <p:spPr bwMode="auto">
              <a:xfrm>
                <a:off x="1634" y="2299"/>
                <a:ext cx="861" cy="896"/>
              </a:xfrm>
              <a:custGeom>
                <a:avLst/>
                <a:gdLst>
                  <a:gd name="T0" fmla="*/ 0 w 861"/>
                  <a:gd name="T1" fmla="*/ 896 h 896"/>
                  <a:gd name="T2" fmla="*/ 861 w 861"/>
                  <a:gd name="T3" fmla="*/ 35 h 896"/>
                  <a:gd name="T4" fmla="*/ 861 w 861"/>
                  <a:gd name="T5" fmla="*/ 0 h 896"/>
                  <a:gd name="T6" fmla="*/ 0 w 861"/>
                  <a:gd name="T7" fmla="*/ 861 h 896"/>
                  <a:gd name="T8" fmla="*/ 0 w 861"/>
                  <a:gd name="T9" fmla="*/ 896 h 896"/>
                </a:gdLst>
                <a:ahLst/>
                <a:cxnLst>
                  <a:cxn ang="0">
                    <a:pos x="T0" y="T1"/>
                  </a:cxn>
                  <a:cxn ang="0">
                    <a:pos x="T2" y="T3"/>
                  </a:cxn>
                  <a:cxn ang="0">
                    <a:pos x="T4" y="T5"/>
                  </a:cxn>
                  <a:cxn ang="0">
                    <a:pos x="T6" y="T7"/>
                  </a:cxn>
                  <a:cxn ang="0">
                    <a:pos x="T8" y="T9"/>
                  </a:cxn>
                </a:cxnLst>
                <a:rect l="0" t="0" r="r" b="b"/>
                <a:pathLst>
                  <a:path w="861" h="896">
                    <a:moveTo>
                      <a:pt x="0" y="896"/>
                    </a:moveTo>
                    <a:lnTo>
                      <a:pt x="861" y="35"/>
                    </a:lnTo>
                    <a:lnTo>
                      <a:pt x="861" y="0"/>
                    </a:lnTo>
                    <a:lnTo>
                      <a:pt x="0" y="861"/>
                    </a:lnTo>
                    <a:lnTo>
                      <a:pt x="0" y="896"/>
                    </a:lnTo>
                    <a:close/>
                  </a:path>
                </a:pathLst>
              </a:custGeom>
              <a:solidFill>
                <a:srgbClr val="79BA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0" name="Freeform 278"/>
              <p:cNvSpPr>
                <a:spLocks/>
              </p:cNvSpPr>
              <p:nvPr/>
            </p:nvSpPr>
            <p:spPr bwMode="auto">
              <a:xfrm>
                <a:off x="1634" y="2299"/>
                <a:ext cx="861" cy="896"/>
              </a:xfrm>
              <a:custGeom>
                <a:avLst/>
                <a:gdLst>
                  <a:gd name="T0" fmla="*/ 0 w 861"/>
                  <a:gd name="T1" fmla="*/ 896 h 896"/>
                  <a:gd name="T2" fmla="*/ 861 w 861"/>
                  <a:gd name="T3" fmla="*/ 35 h 896"/>
                  <a:gd name="T4" fmla="*/ 861 w 861"/>
                  <a:gd name="T5" fmla="*/ 0 h 896"/>
                  <a:gd name="T6" fmla="*/ 0 w 861"/>
                  <a:gd name="T7" fmla="*/ 861 h 896"/>
                  <a:gd name="T8" fmla="*/ 0 w 861"/>
                  <a:gd name="T9" fmla="*/ 896 h 896"/>
                </a:gdLst>
                <a:ahLst/>
                <a:cxnLst>
                  <a:cxn ang="0">
                    <a:pos x="T0" y="T1"/>
                  </a:cxn>
                  <a:cxn ang="0">
                    <a:pos x="T2" y="T3"/>
                  </a:cxn>
                  <a:cxn ang="0">
                    <a:pos x="T4" y="T5"/>
                  </a:cxn>
                  <a:cxn ang="0">
                    <a:pos x="T6" y="T7"/>
                  </a:cxn>
                  <a:cxn ang="0">
                    <a:pos x="T8" y="T9"/>
                  </a:cxn>
                </a:cxnLst>
                <a:rect l="0" t="0" r="r" b="b"/>
                <a:pathLst>
                  <a:path w="861" h="896">
                    <a:moveTo>
                      <a:pt x="0" y="896"/>
                    </a:moveTo>
                    <a:lnTo>
                      <a:pt x="861" y="35"/>
                    </a:lnTo>
                    <a:lnTo>
                      <a:pt x="861" y="0"/>
                    </a:lnTo>
                    <a:lnTo>
                      <a:pt x="0" y="861"/>
                    </a:lnTo>
                    <a:lnTo>
                      <a:pt x="0" y="896"/>
                    </a:lnTo>
                    <a:close/>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91" name="Rectangle 279"/>
              <p:cNvSpPr>
                <a:spLocks noChangeArrowheads="1"/>
              </p:cNvSpPr>
              <p:nvPr/>
            </p:nvSpPr>
            <p:spPr bwMode="auto">
              <a:xfrm>
                <a:off x="416" y="3160"/>
                <a:ext cx="1218" cy="35"/>
              </a:xfrm>
              <a:prstGeom prst="rect">
                <a:avLst/>
              </a:prstGeom>
              <a:solidFill>
                <a:srgbClr val="92D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2" name="Rectangle 280"/>
              <p:cNvSpPr>
                <a:spLocks noChangeArrowheads="1"/>
              </p:cNvSpPr>
              <p:nvPr/>
            </p:nvSpPr>
            <p:spPr bwMode="auto">
              <a:xfrm>
                <a:off x="416" y="3160"/>
                <a:ext cx="1218" cy="35"/>
              </a:xfrm>
              <a:prstGeom prst="rect">
                <a:avLst/>
              </a:pr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93" name="Freeform 281"/>
              <p:cNvSpPr>
                <a:spLocks/>
              </p:cNvSpPr>
              <p:nvPr/>
            </p:nvSpPr>
            <p:spPr bwMode="auto">
              <a:xfrm>
                <a:off x="416" y="2232"/>
                <a:ext cx="2079" cy="861"/>
              </a:xfrm>
              <a:custGeom>
                <a:avLst/>
                <a:gdLst>
                  <a:gd name="T0" fmla="*/ 0 w 2079"/>
                  <a:gd name="T1" fmla="*/ 861 h 861"/>
                  <a:gd name="T2" fmla="*/ 1218 w 2079"/>
                  <a:gd name="T3" fmla="*/ 861 h 861"/>
                  <a:gd name="T4" fmla="*/ 2079 w 2079"/>
                  <a:gd name="T5" fmla="*/ 0 h 861"/>
                  <a:gd name="T6" fmla="*/ 861 w 2079"/>
                  <a:gd name="T7" fmla="*/ 0 h 861"/>
                  <a:gd name="T8" fmla="*/ 0 w 2079"/>
                  <a:gd name="T9" fmla="*/ 861 h 861"/>
                </a:gdLst>
                <a:ahLst/>
                <a:cxnLst>
                  <a:cxn ang="0">
                    <a:pos x="T0" y="T1"/>
                  </a:cxn>
                  <a:cxn ang="0">
                    <a:pos x="T2" y="T3"/>
                  </a:cxn>
                  <a:cxn ang="0">
                    <a:pos x="T4" y="T5"/>
                  </a:cxn>
                  <a:cxn ang="0">
                    <a:pos x="T6" y="T7"/>
                  </a:cxn>
                  <a:cxn ang="0">
                    <a:pos x="T8" y="T9"/>
                  </a:cxn>
                </a:cxnLst>
                <a:rect l="0" t="0" r="r" b="b"/>
                <a:pathLst>
                  <a:path w="2079" h="861">
                    <a:moveTo>
                      <a:pt x="0" y="861"/>
                    </a:moveTo>
                    <a:lnTo>
                      <a:pt x="1218" y="861"/>
                    </a:lnTo>
                    <a:lnTo>
                      <a:pt x="2079" y="0"/>
                    </a:lnTo>
                    <a:lnTo>
                      <a:pt x="861" y="0"/>
                    </a:lnTo>
                    <a:lnTo>
                      <a:pt x="0" y="861"/>
                    </a:lnTo>
                    <a:close/>
                  </a:path>
                </a:pathLst>
              </a:custGeom>
              <a:solidFill>
                <a:srgbClr val="20A0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4" name="Freeform 282"/>
              <p:cNvSpPr>
                <a:spLocks/>
              </p:cNvSpPr>
              <p:nvPr/>
            </p:nvSpPr>
            <p:spPr bwMode="auto">
              <a:xfrm>
                <a:off x="416" y="2232"/>
                <a:ext cx="2079" cy="861"/>
              </a:xfrm>
              <a:custGeom>
                <a:avLst/>
                <a:gdLst>
                  <a:gd name="T0" fmla="*/ 0 w 2079"/>
                  <a:gd name="T1" fmla="*/ 861 h 861"/>
                  <a:gd name="T2" fmla="*/ 1218 w 2079"/>
                  <a:gd name="T3" fmla="*/ 861 h 861"/>
                  <a:gd name="T4" fmla="*/ 2079 w 2079"/>
                  <a:gd name="T5" fmla="*/ 0 h 861"/>
                  <a:gd name="T6" fmla="*/ 861 w 2079"/>
                  <a:gd name="T7" fmla="*/ 0 h 861"/>
                  <a:gd name="T8" fmla="*/ 0 w 2079"/>
                  <a:gd name="T9" fmla="*/ 861 h 861"/>
                </a:gdLst>
                <a:ahLst/>
                <a:cxnLst>
                  <a:cxn ang="0">
                    <a:pos x="T0" y="T1"/>
                  </a:cxn>
                  <a:cxn ang="0">
                    <a:pos x="T2" y="T3"/>
                  </a:cxn>
                  <a:cxn ang="0">
                    <a:pos x="T4" y="T5"/>
                  </a:cxn>
                  <a:cxn ang="0">
                    <a:pos x="T6" y="T7"/>
                  </a:cxn>
                  <a:cxn ang="0">
                    <a:pos x="T8" y="T9"/>
                  </a:cxn>
                </a:cxnLst>
                <a:rect l="0" t="0" r="r" b="b"/>
                <a:pathLst>
                  <a:path w="2079" h="861">
                    <a:moveTo>
                      <a:pt x="0" y="861"/>
                    </a:moveTo>
                    <a:lnTo>
                      <a:pt x="1218" y="861"/>
                    </a:lnTo>
                    <a:lnTo>
                      <a:pt x="2079" y="0"/>
                    </a:lnTo>
                    <a:lnTo>
                      <a:pt x="861" y="0"/>
                    </a:lnTo>
                    <a:lnTo>
                      <a:pt x="0" y="861"/>
                    </a:lnTo>
                    <a:close/>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95" name="Freeform 283"/>
              <p:cNvSpPr>
                <a:spLocks/>
              </p:cNvSpPr>
              <p:nvPr/>
            </p:nvSpPr>
            <p:spPr bwMode="auto">
              <a:xfrm>
                <a:off x="1634" y="2232"/>
                <a:ext cx="861" cy="896"/>
              </a:xfrm>
              <a:custGeom>
                <a:avLst/>
                <a:gdLst>
                  <a:gd name="T0" fmla="*/ 0 w 861"/>
                  <a:gd name="T1" fmla="*/ 896 h 896"/>
                  <a:gd name="T2" fmla="*/ 861 w 861"/>
                  <a:gd name="T3" fmla="*/ 34 h 896"/>
                  <a:gd name="T4" fmla="*/ 861 w 861"/>
                  <a:gd name="T5" fmla="*/ 0 h 896"/>
                  <a:gd name="T6" fmla="*/ 0 w 861"/>
                  <a:gd name="T7" fmla="*/ 861 h 896"/>
                  <a:gd name="T8" fmla="*/ 0 w 861"/>
                  <a:gd name="T9" fmla="*/ 896 h 896"/>
                </a:gdLst>
                <a:ahLst/>
                <a:cxnLst>
                  <a:cxn ang="0">
                    <a:pos x="T0" y="T1"/>
                  </a:cxn>
                  <a:cxn ang="0">
                    <a:pos x="T2" y="T3"/>
                  </a:cxn>
                  <a:cxn ang="0">
                    <a:pos x="T4" y="T5"/>
                  </a:cxn>
                  <a:cxn ang="0">
                    <a:pos x="T6" y="T7"/>
                  </a:cxn>
                  <a:cxn ang="0">
                    <a:pos x="T8" y="T9"/>
                  </a:cxn>
                </a:cxnLst>
                <a:rect l="0" t="0" r="r" b="b"/>
                <a:pathLst>
                  <a:path w="861" h="896">
                    <a:moveTo>
                      <a:pt x="0" y="896"/>
                    </a:moveTo>
                    <a:lnTo>
                      <a:pt x="861" y="34"/>
                    </a:lnTo>
                    <a:lnTo>
                      <a:pt x="861" y="0"/>
                    </a:lnTo>
                    <a:lnTo>
                      <a:pt x="0" y="861"/>
                    </a:lnTo>
                    <a:lnTo>
                      <a:pt x="0" y="896"/>
                    </a:lnTo>
                    <a:close/>
                  </a:path>
                </a:pathLst>
              </a:custGeom>
              <a:solidFill>
                <a:srgbClr val="0053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6" name="Freeform 284"/>
              <p:cNvSpPr>
                <a:spLocks/>
              </p:cNvSpPr>
              <p:nvPr/>
            </p:nvSpPr>
            <p:spPr bwMode="auto">
              <a:xfrm>
                <a:off x="1634" y="2232"/>
                <a:ext cx="861" cy="896"/>
              </a:xfrm>
              <a:custGeom>
                <a:avLst/>
                <a:gdLst>
                  <a:gd name="T0" fmla="*/ 0 w 861"/>
                  <a:gd name="T1" fmla="*/ 896 h 896"/>
                  <a:gd name="T2" fmla="*/ 861 w 861"/>
                  <a:gd name="T3" fmla="*/ 34 h 896"/>
                  <a:gd name="T4" fmla="*/ 861 w 861"/>
                  <a:gd name="T5" fmla="*/ 0 h 896"/>
                  <a:gd name="T6" fmla="*/ 0 w 861"/>
                  <a:gd name="T7" fmla="*/ 861 h 896"/>
                  <a:gd name="T8" fmla="*/ 0 w 861"/>
                  <a:gd name="T9" fmla="*/ 896 h 896"/>
                </a:gdLst>
                <a:ahLst/>
                <a:cxnLst>
                  <a:cxn ang="0">
                    <a:pos x="T0" y="T1"/>
                  </a:cxn>
                  <a:cxn ang="0">
                    <a:pos x="T2" y="T3"/>
                  </a:cxn>
                  <a:cxn ang="0">
                    <a:pos x="T4" y="T5"/>
                  </a:cxn>
                  <a:cxn ang="0">
                    <a:pos x="T6" y="T7"/>
                  </a:cxn>
                  <a:cxn ang="0">
                    <a:pos x="T8" y="T9"/>
                  </a:cxn>
                </a:cxnLst>
                <a:rect l="0" t="0" r="r" b="b"/>
                <a:pathLst>
                  <a:path w="861" h="896">
                    <a:moveTo>
                      <a:pt x="0" y="896"/>
                    </a:moveTo>
                    <a:lnTo>
                      <a:pt x="861" y="34"/>
                    </a:lnTo>
                    <a:lnTo>
                      <a:pt x="861" y="0"/>
                    </a:lnTo>
                    <a:lnTo>
                      <a:pt x="0" y="861"/>
                    </a:lnTo>
                    <a:lnTo>
                      <a:pt x="0" y="896"/>
                    </a:lnTo>
                    <a:close/>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97" name="Rectangle 285"/>
              <p:cNvSpPr>
                <a:spLocks noChangeArrowheads="1"/>
              </p:cNvSpPr>
              <p:nvPr/>
            </p:nvSpPr>
            <p:spPr bwMode="auto">
              <a:xfrm>
                <a:off x="416" y="3093"/>
                <a:ext cx="1218" cy="35"/>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8" name="Rectangle 286"/>
              <p:cNvSpPr>
                <a:spLocks noChangeArrowheads="1"/>
              </p:cNvSpPr>
              <p:nvPr/>
            </p:nvSpPr>
            <p:spPr bwMode="auto">
              <a:xfrm>
                <a:off x="416" y="3093"/>
                <a:ext cx="1218" cy="35"/>
              </a:xfrm>
              <a:prstGeom prst="rect">
                <a:avLst/>
              </a:pr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99" name="Freeform 287"/>
              <p:cNvSpPr>
                <a:spLocks/>
              </p:cNvSpPr>
              <p:nvPr/>
            </p:nvSpPr>
            <p:spPr bwMode="auto">
              <a:xfrm>
                <a:off x="416" y="2165"/>
                <a:ext cx="2079" cy="861"/>
              </a:xfrm>
              <a:custGeom>
                <a:avLst/>
                <a:gdLst>
                  <a:gd name="T0" fmla="*/ 0 w 2079"/>
                  <a:gd name="T1" fmla="*/ 861 h 861"/>
                  <a:gd name="T2" fmla="*/ 1218 w 2079"/>
                  <a:gd name="T3" fmla="*/ 861 h 861"/>
                  <a:gd name="T4" fmla="*/ 2079 w 2079"/>
                  <a:gd name="T5" fmla="*/ 0 h 861"/>
                  <a:gd name="T6" fmla="*/ 861 w 2079"/>
                  <a:gd name="T7" fmla="*/ 0 h 861"/>
                  <a:gd name="T8" fmla="*/ 0 w 2079"/>
                  <a:gd name="T9" fmla="*/ 861 h 861"/>
                </a:gdLst>
                <a:ahLst/>
                <a:cxnLst>
                  <a:cxn ang="0">
                    <a:pos x="T0" y="T1"/>
                  </a:cxn>
                  <a:cxn ang="0">
                    <a:pos x="T2" y="T3"/>
                  </a:cxn>
                  <a:cxn ang="0">
                    <a:pos x="T4" y="T5"/>
                  </a:cxn>
                  <a:cxn ang="0">
                    <a:pos x="T6" y="T7"/>
                  </a:cxn>
                  <a:cxn ang="0">
                    <a:pos x="T8" y="T9"/>
                  </a:cxn>
                </a:cxnLst>
                <a:rect l="0" t="0" r="r" b="b"/>
                <a:pathLst>
                  <a:path w="2079" h="861">
                    <a:moveTo>
                      <a:pt x="0" y="861"/>
                    </a:moveTo>
                    <a:lnTo>
                      <a:pt x="1218" y="861"/>
                    </a:lnTo>
                    <a:lnTo>
                      <a:pt x="2079" y="0"/>
                    </a:lnTo>
                    <a:lnTo>
                      <a:pt x="861" y="0"/>
                    </a:lnTo>
                    <a:lnTo>
                      <a:pt x="0" y="861"/>
                    </a:lnTo>
                    <a:close/>
                  </a:path>
                </a:pathLst>
              </a:custGeom>
              <a:solidFill>
                <a:srgbClr val="8989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0" name="Freeform 288"/>
              <p:cNvSpPr>
                <a:spLocks/>
              </p:cNvSpPr>
              <p:nvPr/>
            </p:nvSpPr>
            <p:spPr bwMode="auto">
              <a:xfrm>
                <a:off x="416" y="2165"/>
                <a:ext cx="2079" cy="861"/>
              </a:xfrm>
              <a:custGeom>
                <a:avLst/>
                <a:gdLst>
                  <a:gd name="T0" fmla="*/ 0 w 2079"/>
                  <a:gd name="T1" fmla="*/ 861 h 861"/>
                  <a:gd name="T2" fmla="*/ 1218 w 2079"/>
                  <a:gd name="T3" fmla="*/ 861 h 861"/>
                  <a:gd name="T4" fmla="*/ 2079 w 2079"/>
                  <a:gd name="T5" fmla="*/ 0 h 861"/>
                  <a:gd name="T6" fmla="*/ 861 w 2079"/>
                  <a:gd name="T7" fmla="*/ 0 h 861"/>
                  <a:gd name="T8" fmla="*/ 0 w 2079"/>
                  <a:gd name="T9" fmla="*/ 861 h 861"/>
                </a:gdLst>
                <a:ahLst/>
                <a:cxnLst>
                  <a:cxn ang="0">
                    <a:pos x="T0" y="T1"/>
                  </a:cxn>
                  <a:cxn ang="0">
                    <a:pos x="T2" y="T3"/>
                  </a:cxn>
                  <a:cxn ang="0">
                    <a:pos x="T4" y="T5"/>
                  </a:cxn>
                  <a:cxn ang="0">
                    <a:pos x="T6" y="T7"/>
                  </a:cxn>
                  <a:cxn ang="0">
                    <a:pos x="T8" y="T9"/>
                  </a:cxn>
                </a:cxnLst>
                <a:rect l="0" t="0" r="r" b="b"/>
                <a:pathLst>
                  <a:path w="2079" h="861">
                    <a:moveTo>
                      <a:pt x="0" y="861"/>
                    </a:moveTo>
                    <a:lnTo>
                      <a:pt x="1218" y="861"/>
                    </a:lnTo>
                    <a:lnTo>
                      <a:pt x="2079" y="0"/>
                    </a:lnTo>
                    <a:lnTo>
                      <a:pt x="861" y="0"/>
                    </a:lnTo>
                    <a:lnTo>
                      <a:pt x="0" y="861"/>
                    </a:lnTo>
                    <a:close/>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01" name="Freeform 289"/>
              <p:cNvSpPr>
                <a:spLocks/>
              </p:cNvSpPr>
              <p:nvPr/>
            </p:nvSpPr>
            <p:spPr bwMode="auto">
              <a:xfrm>
                <a:off x="1634" y="2165"/>
                <a:ext cx="861" cy="895"/>
              </a:xfrm>
              <a:custGeom>
                <a:avLst/>
                <a:gdLst>
                  <a:gd name="T0" fmla="*/ 0 w 861"/>
                  <a:gd name="T1" fmla="*/ 895 h 895"/>
                  <a:gd name="T2" fmla="*/ 861 w 861"/>
                  <a:gd name="T3" fmla="*/ 35 h 895"/>
                  <a:gd name="T4" fmla="*/ 861 w 861"/>
                  <a:gd name="T5" fmla="*/ 0 h 895"/>
                  <a:gd name="T6" fmla="*/ 0 w 861"/>
                  <a:gd name="T7" fmla="*/ 861 h 895"/>
                  <a:gd name="T8" fmla="*/ 0 w 861"/>
                  <a:gd name="T9" fmla="*/ 895 h 895"/>
                </a:gdLst>
                <a:ahLst/>
                <a:cxnLst>
                  <a:cxn ang="0">
                    <a:pos x="T0" y="T1"/>
                  </a:cxn>
                  <a:cxn ang="0">
                    <a:pos x="T2" y="T3"/>
                  </a:cxn>
                  <a:cxn ang="0">
                    <a:pos x="T4" y="T5"/>
                  </a:cxn>
                  <a:cxn ang="0">
                    <a:pos x="T6" y="T7"/>
                  </a:cxn>
                  <a:cxn ang="0">
                    <a:pos x="T8" y="T9"/>
                  </a:cxn>
                </a:cxnLst>
                <a:rect l="0" t="0" r="r" b="b"/>
                <a:pathLst>
                  <a:path w="861" h="895">
                    <a:moveTo>
                      <a:pt x="0" y="895"/>
                    </a:moveTo>
                    <a:lnTo>
                      <a:pt x="861" y="35"/>
                    </a:lnTo>
                    <a:lnTo>
                      <a:pt x="861" y="0"/>
                    </a:lnTo>
                    <a:lnTo>
                      <a:pt x="0" y="861"/>
                    </a:lnTo>
                    <a:lnTo>
                      <a:pt x="0" y="895"/>
                    </a:lnTo>
                    <a:close/>
                  </a:path>
                </a:pathLst>
              </a:custGeom>
              <a:solidFill>
                <a:srgbClr val="43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2" name="Freeform 290"/>
              <p:cNvSpPr>
                <a:spLocks/>
              </p:cNvSpPr>
              <p:nvPr/>
            </p:nvSpPr>
            <p:spPr bwMode="auto">
              <a:xfrm>
                <a:off x="1634" y="2165"/>
                <a:ext cx="861" cy="895"/>
              </a:xfrm>
              <a:custGeom>
                <a:avLst/>
                <a:gdLst>
                  <a:gd name="T0" fmla="*/ 0 w 861"/>
                  <a:gd name="T1" fmla="*/ 895 h 895"/>
                  <a:gd name="T2" fmla="*/ 861 w 861"/>
                  <a:gd name="T3" fmla="*/ 35 h 895"/>
                  <a:gd name="T4" fmla="*/ 861 w 861"/>
                  <a:gd name="T5" fmla="*/ 0 h 895"/>
                  <a:gd name="T6" fmla="*/ 0 w 861"/>
                  <a:gd name="T7" fmla="*/ 861 h 895"/>
                  <a:gd name="T8" fmla="*/ 0 w 861"/>
                  <a:gd name="T9" fmla="*/ 895 h 895"/>
                </a:gdLst>
                <a:ahLst/>
                <a:cxnLst>
                  <a:cxn ang="0">
                    <a:pos x="T0" y="T1"/>
                  </a:cxn>
                  <a:cxn ang="0">
                    <a:pos x="T2" y="T3"/>
                  </a:cxn>
                  <a:cxn ang="0">
                    <a:pos x="T4" y="T5"/>
                  </a:cxn>
                  <a:cxn ang="0">
                    <a:pos x="T6" y="T7"/>
                  </a:cxn>
                  <a:cxn ang="0">
                    <a:pos x="T8" y="T9"/>
                  </a:cxn>
                </a:cxnLst>
                <a:rect l="0" t="0" r="r" b="b"/>
                <a:pathLst>
                  <a:path w="861" h="895">
                    <a:moveTo>
                      <a:pt x="0" y="895"/>
                    </a:moveTo>
                    <a:lnTo>
                      <a:pt x="861" y="35"/>
                    </a:lnTo>
                    <a:lnTo>
                      <a:pt x="861" y="0"/>
                    </a:lnTo>
                    <a:lnTo>
                      <a:pt x="0" y="861"/>
                    </a:lnTo>
                    <a:lnTo>
                      <a:pt x="0" y="895"/>
                    </a:lnTo>
                    <a:close/>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03" name="Rectangle 291"/>
              <p:cNvSpPr>
                <a:spLocks noChangeArrowheads="1"/>
              </p:cNvSpPr>
              <p:nvPr/>
            </p:nvSpPr>
            <p:spPr bwMode="auto">
              <a:xfrm>
                <a:off x="416" y="3026"/>
                <a:ext cx="1218" cy="34"/>
              </a:xfrm>
              <a:prstGeom prst="rect">
                <a:avLst/>
              </a:prstGeom>
              <a:solidFill>
                <a:srgbClr val="5959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4" name="Rectangle 292"/>
              <p:cNvSpPr>
                <a:spLocks noChangeArrowheads="1"/>
              </p:cNvSpPr>
              <p:nvPr/>
            </p:nvSpPr>
            <p:spPr bwMode="auto">
              <a:xfrm>
                <a:off x="416" y="3026"/>
                <a:ext cx="1218" cy="34"/>
              </a:xfrm>
              <a:prstGeom prst="rect">
                <a:avLst/>
              </a:pr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05" name="Freeform 293"/>
              <p:cNvSpPr>
                <a:spLocks/>
              </p:cNvSpPr>
              <p:nvPr/>
            </p:nvSpPr>
            <p:spPr bwMode="auto">
              <a:xfrm>
                <a:off x="416" y="2098"/>
                <a:ext cx="2079" cy="861"/>
              </a:xfrm>
              <a:custGeom>
                <a:avLst/>
                <a:gdLst>
                  <a:gd name="T0" fmla="*/ 0 w 2079"/>
                  <a:gd name="T1" fmla="*/ 861 h 861"/>
                  <a:gd name="T2" fmla="*/ 1218 w 2079"/>
                  <a:gd name="T3" fmla="*/ 861 h 861"/>
                  <a:gd name="T4" fmla="*/ 2079 w 2079"/>
                  <a:gd name="T5" fmla="*/ 0 h 861"/>
                  <a:gd name="T6" fmla="*/ 861 w 2079"/>
                  <a:gd name="T7" fmla="*/ 0 h 861"/>
                  <a:gd name="T8" fmla="*/ 0 w 2079"/>
                  <a:gd name="T9" fmla="*/ 861 h 861"/>
                </a:gdLst>
                <a:ahLst/>
                <a:cxnLst>
                  <a:cxn ang="0">
                    <a:pos x="T0" y="T1"/>
                  </a:cxn>
                  <a:cxn ang="0">
                    <a:pos x="T2" y="T3"/>
                  </a:cxn>
                  <a:cxn ang="0">
                    <a:pos x="T4" y="T5"/>
                  </a:cxn>
                  <a:cxn ang="0">
                    <a:pos x="T6" y="T7"/>
                  </a:cxn>
                  <a:cxn ang="0">
                    <a:pos x="T8" y="T9"/>
                  </a:cxn>
                </a:cxnLst>
                <a:rect l="0" t="0" r="r" b="b"/>
                <a:pathLst>
                  <a:path w="2079" h="861">
                    <a:moveTo>
                      <a:pt x="0" y="861"/>
                    </a:moveTo>
                    <a:lnTo>
                      <a:pt x="1218" y="861"/>
                    </a:lnTo>
                    <a:lnTo>
                      <a:pt x="2079" y="0"/>
                    </a:lnTo>
                    <a:lnTo>
                      <a:pt x="861" y="0"/>
                    </a:lnTo>
                    <a:lnTo>
                      <a:pt x="0" y="861"/>
                    </a:lnTo>
                    <a:close/>
                  </a:path>
                </a:pathLst>
              </a:custGeom>
              <a:solidFill>
                <a:srgbClr val="C2E4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6" name="Freeform 294"/>
              <p:cNvSpPr>
                <a:spLocks/>
              </p:cNvSpPr>
              <p:nvPr/>
            </p:nvSpPr>
            <p:spPr bwMode="auto">
              <a:xfrm>
                <a:off x="416" y="2098"/>
                <a:ext cx="2079" cy="861"/>
              </a:xfrm>
              <a:custGeom>
                <a:avLst/>
                <a:gdLst>
                  <a:gd name="T0" fmla="*/ 0 w 2079"/>
                  <a:gd name="T1" fmla="*/ 861 h 861"/>
                  <a:gd name="T2" fmla="*/ 1218 w 2079"/>
                  <a:gd name="T3" fmla="*/ 861 h 861"/>
                  <a:gd name="T4" fmla="*/ 2079 w 2079"/>
                  <a:gd name="T5" fmla="*/ 0 h 861"/>
                  <a:gd name="T6" fmla="*/ 861 w 2079"/>
                  <a:gd name="T7" fmla="*/ 0 h 861"/>
                  <a:gd name="T8" fmla="*/ 0 w 2079"/>
                  <a:gd name="T9" fmla="*/ 861 h 861"/>
                </a:gdLst>
                <a:ahLst/>
                <a:cxnLst>
                  <a:cxn ang="0">
                    <a:pos x="T0" y="T1"/>
                  </a:cxn>
                  <a:cxn ang="0">
                    <a:pos x="T2" y="T3"/>
                  </a:cxn>
                  <a:cxn ang="0">
                    <a:pos x="T4" y="T5"/>
                  </a:cxn>
                  <a:cxn ang="0">
                    <a:pos x="T6" y="T7"/>
                  </a:cxn>
                  <a:cxn ang="0">
                    <a:pos x="T8" y="T9"/>
                  </a:cxn>
                </a:cxnLst>
                <a:rect l="0" t="0" r="r" b="b"/>
                <a:pathLst>
                  <a:path w="2079" h="861">
                    <a:moveTo>
                      <a:pt x="0" y="861"/>
                    </a:moveTo>
                    <a:lnTo>
                      <a:pt x="1218" y="861"/>
                    </a:lnTo>
                    <a:lnTo>
                      <a:pt x="2079" y="0"/>
                    </a:lnTo>
                    <a:lnTo>
                      <a:pt x="861" y="0"/>
                    </a:lnTo>
                    <a:lnTo>
                      <a:pt x="0" y="861"/>
                    </a:lnTo>
                    <a:close/>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07" name="Freeform 295"/>
              <p:cNvSpPr>
                <a:spLocks/>
              </p:cNvSpPr>
              <p:nvPr/>
            </p:nvSpPr>
            <p:spPr bwMode="auto">
              <a:xfrm>
                <a:off x="1634" y="2098"/>
                <a:ext cx="861" cy="896"/>
              </a:xfrm>
              <a:custGeom>
                <a:avLst/>
                <a:gdLst>
                  <a:gd name="T0" fmla="*/ 0 w 861"/>
                  <a:gd name="T1" fmla="*/ 896 h 896"/>
                  <a:gd name="T2" fmla="*/ 861 w 861"/>
                  <a:gd name="T3" fmla="*/ 35 h 896"/>
                  <a:gd name="T4" fmla="*/ 861 w 861"/>
                  <a:gd name="T5" fmla="*/ 0 h 896"/>
                  <a:gd name="T6" fmla="*/ 0 w 861"/>
                  <a:gd name="T7" fmla="*/ 861 h 896"/>
                  <a:gd name="T8" fmla="*/ 0 w 861"/>
                  <a:gd name="T9" fmla="*/ 896 h 896"/>
                </a:gdLst>
                <a:ahLst/>
                <a:cxnLst>
                  <a:cxn ang="0">
                    <a:pos x="T0" y="T1"/>
                  </a:cxn>
                  <a:cxn ang="0">
                    <a:pos x="T2" y="T3"/>
                  </a:cxn>
                  <a:cxn ang="0">
                    <a:pos x="T4" y="T5"/>
                  </a:cxn>
                  <a:cxn ang="0">
                    <a:pos x="T6" y="T7"/>
                  </a:cxn>
                  <a:cxn ang="0">
                    <a:pos x="T8" y="T9"/>
                  </a:cxn>
                </a:cxnLst>
                <a:rect l="0" t="0" r="r" b="b"/>
                <a:pathLst>
                  <a:path w="861" h="896">
                    <a:moveTo>
                      <a:pt x="0" y="896"/>
                    </a:moveTo>
                    <a:lnTo>
                      <a:pt x="861" y="35"/>
                    </a:lnTo>
                    <a:lnTo>
                      <a:pt x="861" y="0"/>
                    </a:lnTo>
                    <a:lnTo>
                      <a:pt x="0" y="861"/>
                    </a:lnTo>
                    <a:lnTo>
                      <a:pt x="0" y="896"/>
                    </a:lnTo>
                    <a:close/>
                  </a:path>
                </a:pathLst>
              </a:custGeom>
              <a:solidFill>
                <a:srgbClr val="79BA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8" name="Freeform 296"/>
              <p:cNvSpPr>
                <a:spLocks/>
              </p:cNvSpPr>
              <p:nvPr/>
            </p:nvSpPr>
            <p:spPr bwMode="auto">
              <a:xfrm>
                <a:off x="1634" y="2098"/>
                <a:ext cx="861" cy="896"/>
              </a:xfrm>
              <a:custGeom>
                <a:avLst/>
                <a:gdLst>
                  <a:gd name="T0" fmla="*/ 0 w 861"/>
                  <a:gd name="T1" fmla="*/ 896 h 896"/>
                  <a:gd name="T2" fmla="*/ 861 w 861"/>
                  <a:gd name="T3" fmla="*/ 35 h 896"/>
                  <a:gd name="T4" fmla="*/ 861 w 861"/>
                  <a:gd name="T5" fmla="*/ 0 h 896"/>
                  <a:gd name="T6" fmla="*/ 0 w 861"/>
                  <a:gd name="T7" fmla="*/ 861 h 896"/>
                  <a:gd name="T8" fmla="*/ 0 w 861"/>
                  <a:gd name="T9" fmla="*/ 896 h 896"/>
                </a:gdLst>
                <a:ahLst/>
                <a:cxnLst>
                  <a:cxn ang="0">
                    <a:pos x="T0" y="T1"/>
                  </a:cxn>
                  <a:cxn ang="0">
                    <a:pos x="T2" y="T3"/>
                  </a:cxn>
                  <a:cxn ang="0">
                    <a:pos x="T4" y="T5"/>
                  </a:cxn>
                  <a:cxn ang="0">
                    <a:pos x="T6" y="T7"/>
                  </a:cxn>
                  <a:cxn ang="0">
                    <a:pos x="T8" y="T9"/>
                  </a:cxn>
                </a:cxnLst>
                <a:rect l="0" t="0" r="r" b="b"/>
                <a:pathLst>
                  <a:path w="861" h="896">
                    <a:moveTo>
                      <a:pt x="0" y="896"/>
                    </a:moveTo>
                    <a:lnTo>
                      <a:pt x="861" y="35"/>
                    </a:lnTo>
                    <a:lnTo>
                      <a:pt x="861" y="0"/>
                    </a:lnTo>
                    <a:lnTo>
                      <a:pt x="0" y="861"/>
                    </a:lnTo>
                    <a:lnTo>
                      <a:pt x="0" y="896"/>
                    </a:lnTo>
                    <a:close/>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09" name="Rectangle 297"/>
              <p:cNvSpPr>
                <a:spLocks noChangeArrowheads="1"/>
              </p:cNvSpPr>
              <p:nvPr/>
            </p:nvSpPr>
            <p:spPr bwMode="auto">
              <a:xfrm>
                <a:off x="416" y="2959"/>
                <a:ext cx="1218" cy="35"/>
              </a:xfrm>
              <a:prstGeom prst="rect">
                <a:avLst/>
              </a:prstGeom>
              <a:solidFill>
                <a:srgbClr val="92D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0" name="Rectangle 298"/>
              <p:cNvSpPr>
                <a:spLocks noChangeArrowheads="1"/>
              </p:cNvSpPr>
              <p:nvPr/>
            </p:nvSpPr>
            <p:spPr bwMode="auto">
              <a:xfrm>
                <a:off x="416" y="2959"/>
                <a:ext cx="1218" cy="35"/>
              </a:xfrm>
              <a:prstGeom prst="rect">
                <a:avLst/>
              </a:pr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1" name="Freeform 299"/>
              <p:cNvSpPr>
                <a:spLocks/>
              </p:cNvSpPr>
              <p:nvPr/>
            </p:nvSpPr>
            <p:spPr bwMode="auto">
              <a:xfrm>
                <a:off x="416" y="2031"/>
                <a:ext cx="2079" cy="861"/>
              </a:xfrm>
              <a:custGeom>
                <a:avLst/>
                <a:gdLst>
                  <a:gd name="T0" fmla="*/ 0 w 2079"/>
                  <a:gd name="T1" fmla="*/ 861 h 861"/>
                  <a:gd name="T2" fmla="*/ 1218 w 2079"/>
                  <a:gd name="T3" fmla="*/ 861 h 861"/>
                  <a:gd name="T4" fmla="*/ 2079 w 2079"/>
                  <a:gd name="T5" fmla="*/ 0 h 861"/>
                  <a:gd name="T6" fmla="*/ 861 w 2079"/>
                  <a:gd name="T7" fmla="*/ 0 h 861"/>
                  <a:gd name="T8" fmla="*/ 0 w 2079"/>
                  <a:gd name="T9" fmla="*/ 861 h 861"/>
                </a:gdLst>
                <a:ahLst/>
                <a:cxnLst>
                  <a:cxn ang="0">
                    <a:pos x="T0" y="T1"/>
                  </a:cxn>
                  <a:cxn ang="0">
                    <a:pos x="T2" y="T3"/>
                  </a:cxn>
                  <a:cxn ang="0">
                    <a:pos x="T4" y="T5"/>
                  </a:cxn>
                  <a:cxn ang="0">
                    <a:pos x="T6" y="T7"/>
                  </a:cxn>
                  <a:cxn ang="0">
                    <a:pos x="T8" y="T9"/>
                  </a:cxn>
                </a:cxnLst>
                <a:rect l="0" t="0" r="r" b="b"/>
                <a:pathLst>
                  <a:path w="2079" h="861">
                    <a:moveTo>
                      <a:pt x="0" y="861"/>
                    </a:moveTo>
                    <a:lnTo>
                      <a:pt x="1218" y="861"/>
                    </a:lnTo>
                    <a:lnTo>
                      <a:pt x="2079" y="0"/>
                    </a:lnTo>
                    <a:lnTo>
                      <a:pt x="861" y="0"/>
                    </a:lnTo>
                    <a:lnTo>
                      <a:pt x="0" y="861"/>
                    </a:lnTo>
                    <a:close/>
                  </a:path>
                </a:pathLst>
              </a:custGeom>
              <a:solidFill>
                <a:srgbClr val="20A0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2" name="Freeform 300"/>
              <p:cNvSpPr>
                <a:spLocks/>
              </p:cNvSpPr>
              <p:nvPr/>
            </p:nvSpPr>
            <p:spPr bwMode="auto">
              <a:xfrm>
                <a:off x="416" y="2031"/>
                <a:ext cx="2079" cy="861"/>
              </a:xfrm>
              <a:custGeom>
                <a:avLst/>
                <a:gdLst>
                  <a:gd name="T0" fmla="*/ 0 w 2079"/>
                  <a:gd name="T1" fmla="*/ 861 h 861"/>
                  <a:gd name="T2" fmla="*/ 1218 w 2079"/>
                  <a:gd name="T3" fmla="*/ 861 h 861"/>
                  <a:gd name="T4" fmla="*/ 2079 w 2079"/>
                  <a:gd name="T5" fmla="*/ 0 h 861"/>
                  <a:gd name="T6" fmla="*/ 861 w 2079"/>
                  <a:gd name="T7" fmla="*/ 0 h 861"/>
                  <a:gd name="T8" fmla="*/ 0 w 2079"/>
                  <a:gd name="T9" fmla="*/ 861 h 861"/>
                </a:gdLst>
                <a:ahLst/>
                <a:cxnLst>
                  <a:cxn ang="0">
                    <a:pos x="T0" y="T1"/>
                  </a:cxn>
                  <a:cxn ang="0">
                    <a:pos x="T2" y="T3"/>
                  </a:cxn>
                  <a:cxn ang="0">
                    <a:pos x="T4" y="T5"/>
                  </a:cxn>
                  <a:cxn ang="0">
                    <a:pos x="T6" y="T7"/>
                  </a:cxn>
                  <a:cxn ang="0">
                    <a:pos x="T8" y="T9"/>
                  </a:cxn>
                </a:cxnLst>
                <a:rect l="0" t="0" r="r" b="b"/>
                <a:pathLst>
                  <a:path w="2079" h="861">
                    <a:moveTo>
                      <a:pt x="0" y="861"/>
                    </a:moveTo>
                    <a:lnTo>
                      <a:pt x="1218" y="861"/>
                    </a:lnTo>
                    <a:lnTo>
                      <a:pt x="2079" y="0"/>
                    </a:lnTo>
                    <a:lnTo>
                      <a:pt x="861" y="0"/>
                    </a:lnTo>
                    <a:lnTo>
                      <a:pt x="0" y="861"/>
                    </a:lnTo>
                    <a:close/>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3" name="Freeform 301"/>
              <p:cNvSpPr>
                <a:spLocks/>
              </p:cNvSpPr>
              <p:nvPr/>
            </p:nvSpPr>
            <p:spPr bwMode="auto">
              <a:xfrm>
                <a:off x="1634" y="2031"/>
                <a:ext cx="861" cy="896"/>
              </a:xfrm>
              <a:custGeom>
                <a:avLst/>
                <a:gdLst>
                  <a:gd name="T0" fmla="*/ 0 w 861"/>
                  <a:gd name="T1" fmla="*/ 896 h 896"/>
                  <a:gd name="T2" fmla="*/ 861 w 861"/>
                  <a:gd name="T3" fmla="*/ 34 h 896"/>
                  <a:gd name="T4" fmla="*/ 861 w 861"/>
                  <a:gd name="T5" fmla="*/ 0 h 896"/>
                  <a:gd name="T6" fmla="*/ 0 w 861"/>
                  <a:gd name="T7" fmla="*/ 861 h 896"/>
                  <a:gd name="T8" fmla="*/ 0 w 861"/>
                  <a:gd name="T9" fmla="*/ 896 h 896"/>
                </a:gdLst>
                <a:ahLst/>
                <a:cxnLst>
                  <a:cxn ang="0">
                    <a:pos x="T0" y="T1"/>
                  </a:cxn>
                  <a:cxn ang="0">
                    <a:pos x="T2" y="T3"/>
                  </a:cxn>
                  <a:cxn ang="0">
                    <a:pos x="T4" y="T5"/>
                  </a:cxn>
                  <a:cxn ang="0">
                    <a:pos x="T6" y="T7"/>
                  </a:cxn>
                  <a:cxn ang="0">
                    <a:pos x="T8" y="T9"/>
                  </a:cxn>
                </a:cxnLst>
                <a:rect l="0" t="0" r="r" b="b"/>
                <a:pathLst>
                  <a:path w="861" h="896">
                    <a:moveTo>
                      <a:pt x="0" y="896"/>
                    </a:moveTo>
                    <a:lnTo>
                      <a:pt x="861" y="34"/>
                    </a:lnTo>
                    <a:lnTo>
                      <a:pt x="861" y="0"/>
                    </a:lnTo>
                    <a:lnTo>
                      <a:pt x="0" y="861"/>
                    </a:lnTo>
                    <a:lnTo>
                      <a:pt x="0" y="896"/>
                    </a:lnTo>
                    <a:close/>
                  </a:path>
                </a:pathLst>
              </a:custGeom>
              <a:solidFill>
                <a:srgbClr val="0053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4" name="Freeform 302"/>
              <p:cNvSpPr>
                <a:spLocks/>
              </p:cNvSpPr>
              <p:nvPr/>
            </p:nvSpPr>
            <p:spPr bwMode="auto">
              <a:xfrm>
                <a:off x="1634" y="2031"/>
                <a:ext cx="861" cy="896"/>
              </a:xfrm>
              <a:custGeom>
                <a:avLst/>
                <a:gdLst>
                  <a:gd name="T0" fmla="*/ 0 w 861"/>
                  <a:gd name="T1" fmla="*/ 896 h 896"/>
                  <a:gd name="T2" fmla="*/ 861 w 861"/>
                  <a:gd name="T3" fmla="*/ 34 h 896"/>
                  <a:gd name="T4" fmla="*/ 861 w 861"/>
                  <a:gd name="T5" fmla="*/ 0 h 896"/>
                  <a:gd name="T6" fmla="*/ 0 w 861"/>
                  <a:gd name="T7" fmla="*/ 861 h 896"/>
                  <a:gd name="T8" fmla="*/ 0 w 861"/>
                  <a:gd name="T9" fmla="*/ 896 h 896"/>
                </a:gdLst>
                <a:ahLst/>
                <a:cxnLst>
                  <a:cxn ang="0">
                    <a:pos x="T0" y="T1"/>
                  </a:cxn>
                  <a:cxn ang="0">
                    <a:pos x="T2" y="T3"/>
                  </a:cxn>
                  <a:cxn ang="0">
                    <a:pos x="T4" y="T5"/>
                  </a:cxn>
                  <a:cxn ang="0">
                    <a:pos x="T6" y="T7"/>
                  </a:cxn>
                  <a:cxn ang="0">
                    <a:pos x="T8" y="T9"/>
                  </a:cxn>
                </a:cxnLst>
                <a:rect l="0" t="0" r="r" b="b"/>
                <a:pathLst>
                  <a:path w="861" h="896">
                    <a:moveTo>
                      <a:pt x="0" y="896"/>
                    </a:moveTo>
                    <a:lnTo>
                      <a:pt x="861" y="34"/>
                    </a:lnTo>
                    <a:lnTo>
                      <a:pt x="861" y="0"/>
                    </a:lnTo>
                    <a:lnTo>
                      <a:pt x="0" y="861"/>
                    </a:lnTo>
                    <a:lnTo>
                      <a:pt x="0" y="896"/>
                    </a:lnTo>
                    <a:close/>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5" name="Rectangle 303"/>
              <p:cNvSpPr>
                <a:spLocks noChangeArrowheads="1"/>
              </p:cNvSpPr>
              <p:nvPr/>
            </p:nvSpPr>
            <p:spPr bwMode="auto">
              <a:xfrm>
                <a:off x="416" y="2892"/>
                <a:ext cx="1218" cy="35"/>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6" name="Rectangle 304"/>
              <p:cNvSpPr>
                <a:spLocks noChangeArrowheads="1"/>
              </p:cNvSpPr>
              <p:nvPr/>
            </p:nvSpPr>
            <p:spPr bwMode="auto">
              <a:xfrm>
                <a:off x="416" y="2892"/>
                <a:ext cx="1218" cy="35"/>
              </a:xfrm>
              <a:prstGeom prst="rect">
                <a:avLst/>
              </a:pr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7" name="Freeform 305"/>
              <p:cNvSpPr>
                <a:spLocks/>
              </p:cNvSpPr>
              <p:nvPr/>
            </p:nvSpPr>
            <p:spPr bwMode="auto">
              <a:xfrm>
                <a:off x="416" y="1964"/>
                <a:ext cx="2079" cy="861"/>
              </a:xfrm>
              <a:custGeom>
                <a:avLst/>
                <a:gdLst>
                  <a:gd name="T0" fmla="*/ 0 w 2079"/>
                  <a:gd name="T1" fmla="*/ 861 h 861"/>
                  <a:gd name="T2" fmla="*/ 1218 w 2079"/>
                  <a:gd name="T3" fmla="*/ 861 h 861"/>
                  <a:gd name="T4" fmla="*/ 2079 w 2079"/>
                  <a:gd name="T5" fmla="*/ 0 h 861"/>
                  <a:gd name="T6" fmla="*/ 861 w 2079"/>
                  <a:gd name="T7" fmla="*/ 0 h 861"/>
                  <a:gd name="T8" fmla="*/ 0 w 2079"/>
                  <a:gd name="T9" fmla="*/ 861 h 861"/>
                </a:gdLst>
                <a:ahLst/>
                <a:cxnLst>
                  <a:cxn ang="0">
                    <a:pos x="T0" y="T1"/>
                  </a:cxn>
                  <a:cxn ang="0">
                    <a:pos x="T2" y="T3"/>
                  </a:cxn>
                  <a:cxn ang="0">
                    <a:pos x="T4" y="T5"/>
                  </a:cxn>
                  <a:cxn ang="0">
                    <a:pos x="T6" y="T7"/>
                  </a:cxn>
                  <a:cxn ang="0">
                    <a:pos x="T8" y="T9"/>
                  </a:cxn>
                </a:cxnLst>
                <a:rect l="0" t="0" r="r" b="b"/>
                <a:pathLst>
                  <a:path w="2079" h="861">
                    <a:moveTo>
                      <a:pt x="0" y="861"/>
                    </a:moveTo>
                    <a:lnTo>
                      <a:pt x="1218" y="861"/>
                    </a:lnTo>
                    <a:lnTo>
                      <a:pt x="2079" y="0"/>
                    </a:lnTo>
                    <a:lnTo>
                      <a:pt x="861" y="0"/>
                    </a:lnTo>
                    <a:lnTo>
                      <a:pt x="0" y="861"/>
                    </a:lnTo>
                    <a:close/>
                  </a:path>
                </a:pathLst>
              </a:custGeom>
              <a:solidFill>
                <a:srgbClr val="8989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8" name="Freeform 306"/>
              <p:cNvSpPr>
                <a:spLocks/>
              </p:cNvSpPr>
              <p:nvPr/>
            </p:nvSpPr>
            <p:spPr bwMode="auto">
              <a:xfrm>
                <a:off x="416" y="1964"/>
                <a:ext cx="2079" cy="861"/>
              </a:xfrm>
              <a:custGeom>
                <a:avLst/>
                <a:gdLst>
                  <a:gd name="T0" fmla="*/ 0 w 2079"/>
                  <a:gd name="T1" fmla="*/ 861 h 861"/>
                  <a:gd name="T2" fmla="*/ 1218 w 2079"/>
                  <a:gd name="T3" fmla="*/ 861 h 861"/>
                  <a:gd name="T4" fmla="*/ 2079 w 2079"/>
                  <a:gd name="T5" fmla="*/ 0 h 861"/>
                  <a:gd name="T6" fmla="*/ 861 w 2079"/>
                  <a:gd name="T7" fmla="*/ 0 h 861"/>
                  <a:gd name="T8" fmla="*/ 0 w 2079"/>
                  <a:gd name="T9" fmla="*/ 861 h 861"/>
                </a:gdLst>
                <a:ahLst/>
                <a:cxnLst>
                  <a:cxn ang="0">
                    <a:pos x="T0" y="T1"/>
                  </a:cxn>
                  <a:cxn ang="0">
                    <a:pos x="T2" y="T3"/>
                  </a:cxn>
                  <a:cxn ang="0">
                    <a:pos x="T4" y="T5"/>
                  </a:cxn>
                  <a:cxn ang="0">
                    <a:pos x="T6" y="T7"/>
                  </a:cxn>
                  <a:cxn ang="0">
                    <a:pos x="T8" y="T9"/>
                  </a:cxn>
                </a:cxnLst>
                <a:rect l="0" t="0" r="r" b="b"/>
                <a:pathLst>
                  <a:path w="2079" h="861">
                    <a:moveTo>
                      <a:pt x="0" y="861"/>
                    </a:moveTo>
                    <a:lnTo>
                      <a:pt x="1218" y="861"/>
                    </a:lnTo>
                    <a:lnTo>
                      <a:pt x="2079" y="0"/>
                    </a:lnTo>
                    <a:lnTo>
                      <a:pt x="861" y="0"/>
                    </a:lnTo>
                    <a:lnTo>
                      <a:pt x="0" y="861"/>
                    </a:lnTo>
                    <a:close/>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9" name="Freeform 307"/>
              <p:cNvSpPr>
                <a:spLocks/>
              </p:cNvSpPr>
              <p:nvPr/>
            </p:nvSpPr>
            <p:spPr bwMode="auto">
              <a:xfrm>
                <a:off x="1634" y="1964"/>
                <a:ext cx="861" cy="895"/>
              </a:xfrm>
              <a:custGeom>
                <a:avLst/>
                <a:gdLst>
                  <a:gd name="T0" fmla="*/ 0 w 861"/>
                  <a:gd name="T1" fmla="*/ 895 h 895"/>
                  <a:gd name="T2" fmla="*/ 861 w 861"/>
                  <a:gd name="T3" fmla="*/ 34 h 895"/>
                  <a:gd name="T4" fmla="*/ 861 w 861"/>
                  <a:gd name="T5" fmla="*/ 0 h 895"/>
                  <a:gd name="T6" fmla="*/ 0 w 861"/>
                  <a:gd name="T7" fmla="*/ 861 h 895"/>
                  <a:gd name="T8" fmla="*/ 0 w 861"/>
                  <a:gd name="T9" fmla="*/ 895 h 895"/>
                </a:gdLst>
                <a:ahLst/>
                <a:cxnLst>
                  <a:cxn ang="0">
                    <a:pos x="T0" y="T1"/>
                  </a:cxn>
                  <a:cxn ang="0">
                    <a:pos x="T2" y="T3"/>
                  </a:cxn>
                  <a:cxn ang="0">
                    <a:pos x="T4" y="T5"/>
                  </a:cxn>
                  <a:cxn ang="0">
                    <a:pos x="T6" y="T7"/>
                  </a:cxn>
                  <a:cxn ang="0">
                    <a:pos x="T8" y="T9"/>
                  </a:cxn>
                </a:cxnLst>
                <a:rect l="0" t="0" r="r" b="b"/>
                <a:pathLst>
                  <a:path w="861" h="895">
                    <a:moveTo>
                      <a:pt x="0" y="895"/>
                    </a:moveTo>
                    <a:lnTo>
                      <a:pt x="861" y="34"/>
                    </a:lnTo>
                    <a:lnTo>
                      <a:pt x="861" y="0"/>
                    </a:lnTo>
                    <a:lnTo>
                      <a:pt x="0" y="861"/>
                    </a:lnTo>
                    <a:lnTo>
                      <a:pt x="0" y="895"/>
                    </a:lnTo>
                    <a:close/>
                  </a:path>
                </a:pathLst>
              </a:custGeom>
              <a:solidFill>
                <a:srgbClr val="43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0" name="Freeform 308"/>
              <p:cNvSpPr>
                <a:spLocks/>
              </p:cNvSpPr>
              <p:nvPr/>
            </p:nvSpPr>
            <p:spPr bwMode="auto">
              <a:xfrm>
                <a:off x="1634" y="1964"/>
                <a:ext cx="861" cy="895"/>
              </a:xfrm>
              <a:custGeom>
                <a:avLst/>
                <a:gdLst>
                  <a:gd name="T0" fmla="*/ 0 w 861"/>
                  <a:gd name="T1" fmla="*/ 895 h 895"/>
                  <a:gd name="T2" fmla="*/ 861 w 861"/>
                  <a:gd name="T3" fmla="*/ 34 h 895"/>
                  <a:gd name="T4" fmla="*/ 861 w 861"/>
                  <a:gd name="T5" fmla="*/ 0 h 895"/>
                  <a:gd name="T6" fmla="*/ 0 w 861"/>
                  <a:gd name="T7" fmla="*/ 861 h 895"/>
                  <a:gd name="T8" fmla="*/ 0 w 861"/>
                  <a:gd name="T9" fmla="*/ 895 h 895"/>
                </a:gdLst>
                <a:ahLst/>
                <a:cxnLst>
                  <a:cxn ang="0">
                    <a:pos x="T0" y="T1"/>
                  </a:cxn>
                  <a:cxn ang="0">
                    <a:pos x="T2" y="T3"/>
                  </a:cxn>
                  <a:cxn ang="0">
                    <a:pos x="T4" y="T5"/>
                  </a:cxn>
                  <a:cxn ang="0">
                    <a:pos x="T6" y="T7"/>
                  </a:cxn>
                  <a:cxn ang="0">
                    <a:pos x="T8" y="T9"/>
                  </a:cxn>
                </a:cxnLst>
                <a:rect l="0" t="0" r="r" b="b"/>
                <a:pathLst>
                  <a:path w="861" h="895">
                    <a:moveTo>
                      <a:pt x="0" y="895"/>
                    </a:moveTo>
                    <a:lnTo>
                      <a:pt x="861" y="34"/>
                    </a:lnTo>
                    <a:lnTo>
                      <a:pt x="861" y="0"/>
                    </a:lnTo>
                    <a:lnTo>
                      <a:pt x="0" y="861"/>
                    </a:lnTo>
                    <a:lnTo>
                      <a:pt x="0" y="895"/>
                    </a:lnTo>
                    <a:close/>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1" name="Rectangle 309"/>
              <p:cNvSpPr>
                <a:spLocks noChangeArrowheads="1"/>
              </p:cNvSpPr>
              <p:nvPr/>
            </p:nvSpPr>
            <p:spPr bwMode="auto">
              <a:xfrm>
                <a:off x="416" y="2825"/>
                <a:ext cx="1218" cy="34"/>
              </a:xfrm>
              <a:prstGeom prst="rect">
                <a:avLst/>
              </a:prstGeom>
              <a:solidFill>
                <a:srgbClr val="5959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2" name="Rectangle 310"/>
              <p:cNvSpPr>
                <a:spLocks noChangeArrowheads="1"/>
              </p:cNvSpPr>
              <p:nvPr/>
            </p:nvSpPr>
            <p:spPr bwMode="auto">
              <a:xfrm>
                <a:off x="416" y="2825"/>
                <a:ext cx="1218" cy="34"/>
              </a:xfrm>
              <a:prstGeom prst="rect">
                <a:avLst/>
              </a:pr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3" name="Oval 311"/>
              <p:cNvSpPr>
                <a:spLocks noChangeArrowheads="1"/>
              </p:cNvSpPr>
              <p:nvPr/>
            </p:nvSpPr>
            <p:spPr bwMode="auto">
              <a:xfrm>
                <a:off x="416" y="3238"/>
                <a:ext cx="44" cy="45"/>
              </a:xfrm>
              <a:prstGeom prst="ellipse">
                <a:avLst/>
              </a:pr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24" name="Oval 312"/>
              <p:cNvSpPr>
                <a:spLocks noChangeArrowheads="1"/>
              </p:cNvSpPr>
              <p:nvPr/>
            </p:nvSpPr>
            <p:spPr bwMode="auto">
              <a:xfrm>
                <a:off x="416" y="3238"/>
                <a:ext cx="44" cy="45"/>
              </a:xfrm>
              <a:prstGeom prst="ellipse">
                <a:avLst/>
              </a:pr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5" name="Oval 313"/>
              <p:cNvSpPr>
                <a:spLocks noChangeArrowheads="1"/>
              </p:cNvSpPr>
              <p:nvPr/>
            </p:nvSpPr>
            <p:spPr bwMode="auto">
              <a:xfrm>
                <a:off x="416" y="3350"/>
                <a:ext cx="44" cy="45"/>
              </a:xfrm>
              <a:prstGeom prst="ellipse">
                <a:avLst/>
              </a:pr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26" name="Oval 314"/>
              <p:cNvSpPr>
                <a:spLocks noChangeArrowheads="1"/>
              </p:cNvSpPr>
              <p:nvPr/>
            </p:nvSpPr>
            <p:spPr bwMode="auto">
              <a:xfrm>
                <a:off x="416" y="3350"/>
                <a:ext cx="44" cy="45"/>
              </a:xfrm>
              <a:prstGeom prst="ellipse">
                <a:avLst/>
              </a:pr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7" name="Oval 315"/>
              <p:cNvSpPr>
                <a:spLocks noChangeArrowheads="1"/>
              </p:cNvSpPr>
              <p:nvPr/>
            </p:nvSpPr>
            <p:spPr bwMode="auto">
              <a:xfrm>
                <a:off x="416" y="3462"/>
                <a:ext cx="44" cy="44"/>
              </a:xfrm>
              <a:prstGeom prst="ellipse">
                <a:avLst/>
              </a:pr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28" name="Oval 316"/>
              <p:cNvSpPr>
                <a:spLocks noChangeArrowheads="1"/>
              </p:cNvSpPr>
              <p:nvPr/>
            </p:nvSpPr>
            <p:spPr bwMode="auto">
              <a:xfrm>
                <a:off x="416" y="3462"/>
                <a:ext cx="44" cy="44"/>
              </a:xfrm>
              <a:prstGeom prst="ellipse">
                <a:avLst/>
              </a:pr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9" name="Oval 317"/>
              <p:cNvSpPr>
                <a:spLocks noChangeArrowheads="1"/>
              </p:cNvSpPr>
              <p:nvPr/>
            </p:nvSpPr>
            <p:spPr bwMode="auto">
              <a:xfrm>
                <a:off x="1596" y="3238"/>
                <a:ext cx="45" cy="45"/>
              </a:xfrm>
              <a:prstGeom prst="ellipse">
                <a:avLst/>
              </a:pr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30" name="Oval 318"/>
              <p:cNvSpPr>
                <a:spLocks noChangeArrowheads="1"/>
              </p:cNvSpPr>
              <p:nvPr/>
            </p:nvSpPr>
            <p:spPr bwMode="auto">
              <a:xfrm>
                <a:off x="1596" y="3238"/>
                <a:ext cx="45" cy="45"/>
              </a:xfrm>
              <a:prstGeom prst="ellipse">
                <a:avLst/>
              </a:pr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1" name="Oval 319"/>
              <p:cNvSpPr>
                <a:spLocks noChangeArrowheads="1"/>
              </p:cNvSpPr>
              <p:nvPr/>
            </p:nvSpPr>
            <p:spPr bwMode="auto">
              <a:xfrm>
                <a:off x="1594" y="3350"/>
                <a:ext cx="44" cy="45"/>
              </a:xfrm>
              <a:prstGeom prst="ellipse">
                <a:avLst/>
              </a:pr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32" name="Oval 320"/>
              <p:cNvSpPr>
                <a:spLocks noChangeArrowheads="1"/>
              </p:cNvSpPr>
              <p:nvPr/>
            </p:nvSpPr>
            <p:spPr bwMode="auto">
              <a:xfrm>
                <a:off x="1594" y="3350"/>
                <a:ext cx="44" cy="45"/>
              </a:xfrm>
              <a:prstGeom prst="ellipse">
                <a:avLst/>
              </a:pr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3" name="Oval 321"/>
              <p:cNvSpPr>
                <a:spLocks noChangeArrowheads="1"/>
              </p:cNvSpPr>
              <p:nvPr/>
            </p:nvSpPr>
            <p:spPr bwMode="auto">
              <a:xfrm>
                <a:off x="1596" y="3462"/>
                <a:ext cx="45" cy="44"/>
              </a:xfrm>
              <a:prstGeom prst="ellipse">
                <a:avLst/>
              </a:pr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34" name="Oval 322"/>
              <p:cNvSpPr>
                <a:spLocks noChangeArrowheads="1"/>
              </p:cNvSpPr>
              <p:nvPr/>
            </p:nvSpPr>
            <p:spPr bwMode="auto">
              <a:xfrm>
                <a:off x="1596" y="3462"/>
                <a:ext cx="45" cy="44"/>
              </a:xfrm>
              <a:prstGeom prst="ellipse">
                <a:avLst/>
              </a:pr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5" name="Oval 323"/>
              <p:cNvSpPr>
                <a:spLocks noChangeArrowheads="1"/>
              </p:cNvSpPr>
              <p:nvPr/>
            </p:nvSpPr>
            <p:spPr bwMode="auto">
              <a:xfrm>
                <a:off x="2450" y="2411"/>
                <a:ext cx="45" cy="45"/>
              </a:xfrm>
              <a:prstGeom prst="ellipse">
                <a:avLst/>
              </a:pr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36" name="Freeform 324"/>
              <p:cNvSpPr>
                <a:spLocks/>
              </p:cNvSpPr>
              <p:nvPr/>
            </p:nvSpPr>
            <p:spPr bwMode="auto">
              <a:xfrm>
                <a:off x="2450" y="2411"/>
                <a:ext cx="45" cy="45"/>
              </a:xfrm>
              <a:custGeom>
                <a:avLst/>
                <a:gdLst>
                  <a:gd name="T0" fmla="*/ 0 w 45"/>
                  <a:gd name="T1" fmla="*/ 23 h 45"/>
                  <a:gd name="T2" fmla="*/ 23 w 45"/>
                  <a:gd name="T3" fmla="*/ 0 h 45"/>
                  <a:gd name="T4" fmla="*/ 45 w 45"/>
                  <a:gd name="T5" fmla="*/ 23 h 45"/>
                  <a:gd name="T6" fmla="*/ 23 w 45"/>
                  <a:gd name="T7" fmla="*/ 45 h 45"/>
                  <a:gd name="T8" fmla="*/ 0 w 45"/>
                  <a:gd name="T9" fmla="*/ 23 h 45"/>
                </a:gdLst>
                <a:ahLst/>
                <a:cxnLst>
                  <a:cxn ang="0">
                    <a:pos x="T0" y="T1"/>
                  </a:cxn>
                  <a:cxn ang="0">
                    <a:pos x="T2" y="T3"/>
                  </a:cxn>
                  <a:cxn ang="0">
                    <a:pos x="T4" y="T5"/>
                  </a:cxn>
                  <a:cxn ang="0">
                    <a:pos x="T6" y="T7"/>
                  </a:cxn>
                  <a:cxn ang="0">
                    <a:pos x="T8" y="T9"/>
                  </a:cxn>
                </a:cxnLst>
                <a:rect l="0" t="0" r="r" b="b"/>
                <a:pathLst>
                  <a:path w="45" h="45">
                    <a:moveTo>
                      <a:pt x="0" y="23"/>
                    </a:moveTo>
                    <a:cubicBezTo>
                      <a:pt x="0" y="10"/>
                      <a:pt x="10" y="0"/>
                      <a:pt x="23" y="0"/>
                    </a:cubicBezTo>
                    <a:cubicBezTo>
                      <a:pt x="35" y="0"/>
                      <a:pt x="45" y="10"/>
                      <a:pt x="45" y="23"/>
                    </a:cubicBezTo>
                    <a:cubicBezTo>
                      <a:pt x="45" y="34"/>
                      <a:pt x="35" y="45"/>
                      <a:pt x="23" y="45"/>
                    </a:cubicBezTo>
                    <a:cubicBezTo>
                      <a:pt x="10" y="45"/>
                      <a:pt x="0" y="34"/>
                      <a:pt x="0" y="23"/>
                    </a:cubicBezTo>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7" name="Oval 325"/>
              <p:cNvSpPr>
                <a:spLocks noChangeArrowheads="1"/>
              </p:cNvSpPr>
              <p:nvPr/>
            </p:nvSpPr>
            <p:spPr bwMode="auto">
              <a:xfrm>
                <a:off x="2450" y="2523"/>
                <a:ext cx="45" cy="44"/>
              </a:xfrm>
              <a:prstGeom prst="ellipse">
                <a:avLst/>
              </a:pr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38" name="Oval 326"/>
              <p:cNvSpPr>
                <a:spLocks noChangeArrowheads="1"/>
              </p:cNvSpPr>
              <p:nvPr/>
            </p:nvSpPr>
            <p:spPr bwMode="auto">
              <a:xfrm>
                <a:off x="2450" y="2523"/>
                <a:ext cx="45" cy="44"/>
              </a:xfrm>
              <a:prstGeom prst="ellipse">
                <a:avLst/>
              </a:pr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9" name="Oval 327"/>
              <p:cNvSpPr>
                <a:spLocks noChangeArrowheads="1"/>
              </p:cNvSpPr>
              <p:nvPr/>
            </p:nvSpPr>
            <p:spPr bwMode="auto">
              <a:xfrm>
                <a:off x="2454" y="2635"/>
                <a:ext cx="46" cy="44"/>
              </a:xfrm>
              <a:prstGeom prst="ellipse">
                <a:avLst/>
              </a:pr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40" name="Oval 328"/>
              <p:cNvSpPr>
                <a:spLocks noChangeArrowheads="1"/>
              </p:cNvSpPr>
              <p:nvPr/>
            </p:nvSpPr>
            <p:spPr bwMode="auto">
              <a:xfrm>
                <a:off x="2454" y="2635"/>
                <a:ext cx="46" cy="44"/>
              </a:xfrm>
              <a:prstGeom prst="ellipse">
                <a:avLst/>
              </a:pr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1" name="Freeform 329"/>
              <p:cNvSpPr>
                <a:spLocks/>
              </p:cNvSpPr>
              <p:nvPr/>
            </p:nvSpPr>
            <p:spPr bwMode="auto">
              <a:xfrm>
                <a:off x="416" y="2493"/>
                <a:ext cx="0" cy="287"/>
              </a:xfrm>
              <a:custGeom>
                <a:avLst/>
                <a:gdLst>
                  <a:gd name="T0" fmla="*/ 0 h 287"/>
                  <a:gd name="T1" fmla="*/ 287 h 287"/>
                  <a:gd name="T2" fmla="*/ 0 h 287"/>
                </a:gdLst>
                <a:ahLst/>
                <a:cxnLst>
                  <a:cxn ang="0">
                    <a:pos x="0" y="T0"/>
                  </a:cxn>
                  <a:cxn ang="0">
                    <a:pos x="0" y="T1"/>
                  </a:cxn>
                  <a:cxn ang="0">
                    <a:pos x="0" y="T2"/>
                  </a:cxn>
                </a:cxnLst>
                <a:rect l="0" t="0" r="r" b="b"/>
                <a:pathLst>
                  <a:path h="287">
                    <a:moveTo>
                      <a:pt x="0" y="0"/>
                    </a:moveTo>
                    <a:lnTo>
                      <a:pt x="0" y="287"/>
                    </a:lnTo>
                    <a:lnTo>
                      <a:pt x="0" y="0"/>
                    </a:lnTo>
                    <a:close/>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2" name="Freeform 330"/>
              <p:cNvSpPr>
                <a:spLocks/>
              </p:cNvSpPr>
              <p:nvPr/>
            </p:nvSpPr>
            <p:spPr bwMode="auto">
              <a:xfrm>
                <a:off x="1634" y="2493"/>
                <a:ext cx="0" cy="287"/>
              </a:xfrm>
              <a:custGeom>
                <a:avLst/>
                <a:gdLst>
                  <a:gd name="T0" fmla="*/ 0 h 287"/>
                  <a:gd name="T1" fmla="*/ 287 h 287"/>
                  <a:gd name="T2" fmla="*/ 0 h 287"/>
                </a:gdLst>
                <a:ahLst/>
                <a:cxnLst>
                  <a:cxn ang="0">
                    <a:pos x="0" y="T0"/>
                  </a:cxn>
                  <a:cxn ang="0">
                    <a:pos x="0" y="T1"/>
                  </a:cxn>
                  <a:cxn ang="0">
                    <a:pos x="0" y="T2"/>
                  </a:cxn>
                </a:cxnLst>
                <a:rect l="0" t="0" r="r" b="b"/>
                <a:pathLst>
                  <a:path h="287">
                    <a:moveTo>
                      <a:pt x="0" y="0"/>
                    </a:moveTo>
                    <a:lnTo>
                      <a:pt x="0" y="287"/>
                    </a:lnTo>
                    <a:lnTo>
                      <a:pt x="0" y="0"/>
                    </a:lnTo>
                    <a:close/>
                  </a:path>
                </a:pathLst>
              </a:custGeom>
              <a:noFill/>
              <a:ln w="1905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3" name="Line 331"/>
              <p:cNvSpPr>
                <a:spLocks noChangeShapeType="1"/>
              </p:cNvSpPr>
              <p:nvPr/>
            </p:nvSpPr>
            <p:spPr bwMode="auto">
              <a:xfrm flipH="1">
                <a:off x="472" y="2619"/>
                <a:ext cx="552" cy="0"/>
              </a:xfrm>
              <a:prstGeom prst="line">
                <a:avLst/>
              </a:prstGeom>
              <a:noFill/>
              <a:ln w="1905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4" name="Line 332"/>
              <p:cNvSpPr>
                <a:spLocks noChangeShapeType="1"/>
              </p:cNvSpPr>
              <p:nvPr/>
            </p:nvSpPr>
            <p:spPr bwMode="auto">
              <a:xfrm>
                <a:off x="1024" y="2619"/>
                <a:ext cx="553" cy="0"/>
              </a:xfrm>
              <a:prstGeom prst="line">
                <a:avLst/>
              </a:prstGeom>
              <a:noFill/>
              <a:ln w="1905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5" name="Freeform 333"/>
              <p:cNvSpPr>
                <a:spLocks/>
              </p:cNvSpPr>
              <p:nvPr/>
            </p:nvSpPr>
            <p:spPr bwMode="auto">
              <a:xfrm>
                <a:off x="416" y="2587"/>
                <a:ext cx="64" cy="64"/>
              </a:xfrm>
              <a:custGeom>
                <a:avLst/>
                <a:gdLst>
                  <a:gd name="T0" fmla="*/ 64 w 64"/>
                  <a:gd name="T1" fmla="*/ 64 h 64"/>
                  <a:gd name="T2" fmla="*/ 0 w 64"/>
                  <a:gd name="T3" fmla="*/ 32 h 64"/>
                  <a:gd name="T4" fmla="*/ 64 w 64"/>
                  <a:gd name="T5" fmla="*/ 0 h 64"/>
                  <a:gd name="T6" fmla="*/ 64 w 64"/>
                  <a:gd name="T7" fmla="*/ 64 h 64"/>
                </a:gdLst>
                <a:ahLst/>
                <a:cxnLst>
                  <a:cxn ang="0">
                    <a:pos x="T0" y="T1"/>
                  </a:cxn>
                  <a:cxn ang="0">
                    <a:pos x="T2" y="T3"/>
                  </a:cxn>
                  <a:cxn ang="0">
                    <a:pos x="T4" y="T5"/>
                  </a:cxn>
                  <a:cxn ang="0">
                    <a:pos x="T6" y="T7"/>
                  </a:cxn>
                </a:cxnLst>
                <a:rect l="0" t="0" r="r" b="b"/>
                <a:pathLst>
                  <a:path w="64" h="64">
                    <a:moveTo>
                      <a:pt x="64" y="64"/>
                    </a:moveTo>
                    <a:lnTo>
                      <a:pt x="0" y="32"/>
                    </a:lnTo>
                    <a:lnTo>
                      <a:pt x="64" y="0"/>
                    </a:lnTo>
                    <a:lnTo>
                      <a:pt x="64" y="64"/>
                    </a:lnTo>
                    <a:close/>
                  </a:path>
                </a:pathLst>
              </a:custGeom>
              <a:solidFill>
                <a:schemeClr val="tx1"/>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46" name="Freeform 334"/>
              <p:cNvSpPr>
                <a:spLocks/>
              </p:cNvSpPr>
              <p:nvPr/>
            </p:nvSpPr>
            <p:spPr bwMode="auto">
              <a:xfrm>
                <a:off x="1569" y="2587"/>
                <a:ext cx="65" cy="64"/>
              </a:xfrm>
              <a:custGeom>
                <a:avLst/>
                <a:gdLst>
                  <a:gd name="T0" fmla="*/ 0 w 65"/>
                  <a:gd name="T1" fmla="*/ 0 h 64"/>
                  <a:gd name="T2" fmla="*/ 65 w 65"/>
                  <a:gd name="T3" fmla="*/ 32 h 64"/>
                  <a:gd name="T4" fmla="*/ 0 w 65"/>
                  <a:gd name="T5" fmla="*/ 64 h 64"/>
                  <a:gd name="T6" fmla="*/ 0 w 65"/>
                  <a:gd name="T7" fmla="*/ 0 h 64"/>
                </a:gdLst>
                <a:ahLst/>
                <a:cxnLst>
                  <a:cxn ang="0">
                    <a:pos x="T0" y="T1"/>
                  </a:cxn>
                  <a:cxn ang="0">
                    <a:pos x="T2" y="T3"/>
                  </a:cxn>
                  <a:cxn ang="0">
                    <a:pos x="T4" y="T5"/>
                  </a:cxn>
                  <a:cxn ang="0">
                    <a:pos x="T6" y="T7"/>
                  </a:cxn>
                </a:cxnLst>
                <a:rect l="0" t="0" r="r" b="b"/>
                <a:pathLst>
                  <a:path w="65" h="64">
                    <a:moveTo>
                      <a:pt x="0" y="0"/>
                    </a:moveTo>
                    <a:lnTo>
                      <a:pt x="65" y="32"/>
                    </a:lnTo>
                    <a:lnTo>
                      <a:pt x="0" y="64"/>
                    </a:lnTo>
                    <a:lnTo>
                      <a:pt x="0" y="0"/>
                    </a:lnTo>
                    <a:close/>
                  </a:path>
                </a:pathLst>
              </a:custGeom>
              <a:solidFill>
                <a:schemeClr val="tx1"/>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47" name="Rectangle 335"/>
              <p:cNvSpPr>
                <a:spLocks noChangeArrowheads="1"/>
              </p:cNvSpPr>
              <p:nvPr/>
            </p:nvSpPr>
            <p:spPr bwMode="auto">
              <a:xfrm>
                <a:off x="961" y="2543"/>
                <a:ext cx="127" cy="15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8" name="Freeform 336"/>
              <p:cNvSpPr>
                <a:spLocks/>
              </p:cNvSpPr>
              <p:nvPr/>
            </p:nvSpPr>
            <p:spPr bwMode="auto">
              <a:xfrm>
                <a:off x="976" y="2569"/>
                <a:ext cx="36" cy="86"/>
              </a:xfrm>
              <a:custGeom>
                <a:avLst/>
                <a:gdLst>
                  <a:gd name="T0" fmla="*/ 30 w 49"/>
                  <a:gd name="T1" fmla="*/ 0 h 116"/>
                  <a:gd name="T2" fmla="*/ 30 w 49"/>
                  <a:gd name="T3" fmla="*/ 101 h 116"/>
                  <a:gd name="T4" fmla="*/ 33 w 49"/>
                  <a:gd name="T5" fmla="*/ 109 h 116"/>
                  <a:gd name="T6" fmla="*/ 42 w 49"/>
                  <a:gd name="T7" fmla="*/ 112 h 116"/>
                  <a:gd name="T8" fmla="*/ 49 w 49"/>
                  <a:gd name="T9" fmla="*/ 112 h 116"/>
                  <a:gd name="T10" fmla="*/ 49 w 49"/>
                  <a:gd name="T11" fmla="*/ 116 h 116"/>
                  <a:gd name="T12" fmla="*/ 0 w 49"/>
                  <a:gd name="T13" fmla="*/ 116 h 116"/>
                  <a:gd name="T14" fmla="*/ 0 w 49"/>
                  <a:gd name="T15" fmla="*/ 112 h 116"/>
                  <a:gd name="T16" fmla="*/ 6 w 49"/>
                  <a:gd name="T17" fmla="*/ 112 h 116"/>
                  <a:gd name="T18" fmla="*/ 16 w 49"/>
                  <a:gd name="T19" fmla="*/ 109 h 116"/>
                  <a:gd name="T20" fmla="*/ 19 w 49"/>
                  <a:gd name="T21" fmla="*/ 101 h 116"/>
                  <a:gd name="T22" fmla="*/ 19 w 49"/>
                  <a:gd name="T23" fmla="*/ 21 h 116"/>
                  <a:gd name="T24" fmla="*/ 17 w 49"/>
                  <a:gd name="T25" fmla="*/ 16 h 116"/>
                  <a:gd name="T26" fmla="*/ 12 w 49"/>
                  <a:gd name="T27" fmla="*/ 15 h 116"/>
                  <a:gd name="T28" fmla="*/ 0 w 49"/>
                  <a:gd name="T29" fmla="*/ 15 h 116"/>
                  <a:gd name="T30" fmla="*/ 0 w 49"/>
                  <a:gd name="T31" fmla="*/ 11 h 116"/>
                  <a:gd name="T32" fmla="*/ 6 w 49"/>
                  <a:gd name="T33" fmla="*/ 11 h 116"/>
                  <a:gd name="T34" fmla="*/ 19 w 49"/>
                  <a:gd name="T35" fmla="*/ 8 h 116"/>
                  <a:gd name="T36" fmla="*/ 27 w 49"/>
                  <a:gd name="T37" fmla="*/ 0 h 116"/>
                  <a:gd name="T38" fmla="*/ 30 w 4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16">
                    <a:moveTo>
                      <a:pt x="30" y="0"/>
                    </a:moveTo>
                    <a:lnTo>
                      <a:pt x="30" y="101"/>
                    </a:lnTo>
                    <a:cubicBezTo>
                      <a:pt x="30" y="105"/>
                      <a:pt x="31" y="108"/>
                      <a:pt x="33" y="109"/>
                    </a:cubicBezTo>
                    <a:cubicBezTo>
                      <a:pt x="35" y="111"/>
                      <a:pt x="38" y="112"/>
                      <a:pt x="42" y="112"/>
                    </a:cubicBezTo>
                    <a:lnTo>
                      <a:pt x="49" y="112"/>
                    </a:lnTo>
                    <a:lnTo>
                      <a:pt x="49" y="116"/>
                    </a:lnTo>
                    <a:lnTo>
                      <a:pt x="0" y="116"/>
                    </a:lnTo>
                    <a:lnTo>
                      <a:pt x="0" y="112"/>
                    </a:lnTo>
                    <a:lnTo>
                      <a:pt x="6" y="112"/>
                    </a:lnTo>
                    <a:cubicBezTo>
                      <a:pt x="11" y="112"/>
                      <a:pt x="14" y="111"/>
                      <a:pt x="16" y="109"/>
                    </a:cubicBezTo>
                    <a:cubicBezTo>
                      <a:pt x="18" y="108"/>
                      <a:pt x="19" y="105"/>
                      <a:pt x="19" y="101"/>
                    </a:cubicBezTo>
                    <a:lnTo>
                      <a:pt x="19" y="21"/>
                    </a:lnTo>
                    <a:cubicBezTo>
                      <a:pt x="19" y="19"/>
                      <a:pt x="19" y="18"/>
                      <a:pt x="17" y="16"/>
                    </a:cubicBezTo>
                    <a:cubicBezTo>
                      <a:pt x="16" y="15"/>
                      <a:pt x="15" y="15"/>
                      <a:pt x="12" y="15"/>
                    </a:cubicBezTo>
                    <a:lnTo>
                      <a:pt x="0" y="15"/>
                    </a:lnTo>
                    <a:lnTo>
                      <a:pt x="0" y="11"/>
                    </a:lnTo>
                    <a:lnTo>
                      <a:pt x="6" y="11"/>
                    </a:lnTo>
                    <a:cubicBezTo>
                      <a:pt x="12" y="11"/>
                      <a:pt x="16" y="10"/>
                      <a:pt x="19" y="8"/>
                    </a:cubicBezTo>
                    <a:cubicBezTo>
                      <a:pt x="23" y="6"/>
                      <a:pt x="25" y="4"/>
                      <a:pt x="27" y="0"/>
                    </a:cubicBezTo>
                    <a:lnTo>
                      <a:pt x="3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49" name="Freeform 337"/>
              <p:cNvSpPr>
                <a:spLocks/>
              </p:cNvSpPr>
              <p:nvPr/>
            </p:nvSpPr>
            <p:spPr bwMode="auto">
              <a:xfrm>
                <a:off x="1026" y="2598"/>
                <a:ext cx="61" cy="57"/>
              </a:xfrm>
              <a:custGeom>
                <a:avLst/>
                <a:gdLst>
                  <a:gd name="T0" fmla="*/ 3 w 83"/>
                  <a:gd name="T1" fmla="*/ 2 h 77"/>
                  <a:gd name="T2" fmla="*/ 10 w 83"/>
                  <a:gd name="T3" fmla="*/ 2 h 77"/>
                  <a:gd name="T4" fmla="*/ 15 w 83"/>
                  <a:gd name="T5" fmla="*/ 0 h 77"/>
                  <a:gd name="T6" fmla="*/ 16 w 83"/>
                  <a:gd name="T7" fmla="*/ 0 h 77"/>
                  <a:gd name="T8" fmla="*/ 16 w 83"/>
                  <a:gd name="T9" fmla="*/ 11 h 77"/>
                  <a:gd name="T10" fmla="*/ 24 w 83"/>
                  <a:gd name="T11" fmla="*/ 3 h 77"/>
                  <a:gd name="T12" fmla="*/ 32 w 83"/>
                  <a:gd name="T13" fmla="*/ 1 h 77"/>
                  <a:gd name="T14" fmla="*/ 42 w 83"/>
                  <a:gd name="T15" fmla="*/ 3 h 77"/>
                  <a:gd name="T16" fmla="*/ 46 w 83"/>
                  <a:gd name="T17" fmla="*/ 11 h 77"/>
                  <a:gd name="T18" fmla="*/ 53 w 83"/>
                  <a:gd name="T19" fmla="*/ 3 h 77"/>
                  <a:gd name="T20" fmla="*/ 62 w 83"/>
                  <a:gd name="T21" fmla="*/ 1 h 77"/>
                  <a:gd name="T22" fmla="*/ 73 w 83"/>
                  <a:gd name="T23" fmla="*/ 6 h 77"/>
                  <a:gd name="T24" fmla="*/ 76 w 83"/>
                  <a:gd name="T25" fmla="*/ 18 h 77"/>
                  <a:gd name="T26" fmla="*/ 76 w 83"/>
                  <a:gd name="T27" fmla="*/ 68 h 77"/>
                  <a:gd name="T28" fmla="*/ 78 w 83"/>
                  <a:gd name="T29" fmla="*/ 72 h 77"/>
                  <a:gd name="T30" fmla="*/ 82 w 83"/>
                  <a:gd name="T31" fmla="*/ 73 h 77"/>
                  <a:gd name="T32" fmla="*/ 83 w 83"/>
                  <a:gd name="T33" fmla="*/ 73 h 77"/>
                  <a:gd name="T34" fmla="*/ 83 w 83"/>
                  <a:gd name="T35" fmla="*/ 77 h 77"/>
                  <a:gd name="T36" fmla="*/ 60 w 83"/>
                  <a:gd name="T37" fmla="*/ 77 h 77"/>
                  <a:gd name="T38" fmla="*/ 60 w 83"/>
                  <a:gd name="T39" fmla="*/ 73 h 77"/>
                  <a:gd name="T40" fmla="*/ 62 w 83"/>
                  <a:gd name="T41" fmla="*/ 73 h 77"/>
                  <a:gd name="T42" fmla="*/ 66 w 83"/>
                  <a:gd name="T43" fmla="*/ 72 h 77"/>
                  <a:gd name="T44" fmla="*/ 67 w 83"/>
                  <a:gd name="T45" fmla="*/ 68 h 77"/>
                  <a:gd name="T46" fmla="*/ 67 w 83"/>
                  <a:gd name="T47" fmla="*/ 18 h 77"/>
                  <a:gd name="T48" fmla="*/ 65 w 83"/>
                  <a:gd name="T49" fmla="*/ 9 h 77"/>
                  <a:gd name="T50" fmla="*/ 60 w 83"/>
                  <a:gd name="T51" fmla="*/ 6 h 77"/>
                  <a:gd name="T52" fmla="*/ 52 w 83"/>
                  <a:gd name="T53" fmla="*/ 10 h 77"/>
                  <a:gd name="T54" fmla="*/ 46 w 83"/>
                  <a:gd name="T55" fmla="*/ 19 h 77"/>
                  <a:gd name="T56" fmla="*/ 46 w 83"/>
                  <a:gd name="T57" fmla="*/ 68 h 77"/>
                  <a:gd name="T58" fmla="*/ 48 w 83"/>
                  <a:gd name="T59" fmla="*/ 72 h 77"/>
                  <a:gd name="T60" fmla="*/ 52 w 83"/>
                  <a:gd name="T61" fmla="*/ 73 h 77"/>
                  <a:gd name="T62" fmla="*/ 53 w 83"/>
                  <a:gd name="T63" fmla="*/ 73 h 77"/>
                  <a:gd name="T64" fmla="*/ 53 w 83"/>
                  <a:gd name="T65" fmla="*/ 77 h 77"/>
                  <a:gd name="T66" fmla="*/ 30 w 83"/>
                  <a:gd name="T67" fmla="*/ 77 h 77"/>
                  <a:gd name="T68" fmla="*/ 30 w 83"/>
                  <a:gd name="T69" fmla="*/ 73 h 77"/>
                  <a:gd name="T70" fmla="*/ 32 w 83"/>
                  <a:gd name="T71" fmla="*/ 73 h 77"/>
                  <a:gd name="T72" fmla="*/ 36 w 83"/>
                  <a:gd name="T73" fmla="*/ 72 h 77"/>
                  <a:gd name="T74" fmla="*/ 37 w 83"/>
                  <a:gd name="T75" fmla="*/ 68 h 77"/>
                  <a:gd name="T76" fmla="*/ 37 w 83"/>
                  <a:gd name="T77" fmla="*/ 18 h 77"/>
                  <a:gd name="T78" fmla="*/ 36 w 83"/>
                  <a:gd name="T79" fmla="*/ 9 h 77"/>
                  <a:gd name="T80" fmla="*/ 30 w 83"/>
                  <a:gd name="T81" fmla="*/ 6 h 77"/>
                  <a:gd name="T82" fmla="*/ 22 w 83"/>
                  <a:gd name="T83" fmla="*/ 10 h 77"/>
                  <a:gd name="T84" fmla="*/ 16 w 83"/>
                  <a:gd name="T85" fmla="*/ 20 h 77"/>
                  <a:gd name="T86" fmla="*/ 16 w 83"/>
                  <a:gd name="T87" fmla="*/ 68 h 77"/>
                  <a:gd name="T88" fmla="*/ 18 w 83"/>
                  <a:gd name="T89" fmla="*/ 72 h 77"/>
                  <a:gd name="T90" fmla="*/ 22 w 83"/>
                  <a:gd name="T91" fmla="*/ 73 h 77"/>
                  <a:gd name="T92" fmla="*/ 23 w 83"/>
                  <a:gd name="T93" fmla="*/ 73 h 77"/>
                  <a:gd name="T94" fmla="*/ 23 w 83"/>
                  <a:gd name="T95" fmla="*/ 77 h 77"/>
                  <a:gd name="T96" fmla="*/ 0 w 83"/>
                  <a:gd name="T97" fmla="*/ 77 h 77"/>
                  <a:gd name="T98" fmla="*/ 0 w 83"/>
                  <a:gd name="T99" fmla="*/ 73 h 77"/>
                  <a:gd name="T100" fmla="*/ 2 w 83"/>
                  <a:gd name="T101" fmla="*/ 73 h 77"/>
                  <a:gd name="T102" fmla="*/ 6 w 83"/>
                  <a:gd name="T103" fmla="*/ 72 h 77"/>
                  <a:gd name="T104" fmla="*/ 7 w 83"/>
                  <a:gd name="T105" fmla="*/ 68 h 77"/>
                  <a:gd name="T106" fmla="*/ 7 w 83"/>
                  <a:gd name="T107" fmla="*/ 10 h 77"/>
                  <a:gd name="T108" fmla="*/ 6 w 83"/>
                  <a:gd name="T109" fmla="*/ 7 h 77"/>
                  <a:gd name="T110" fmla="*/ 4 w 83"/>
                  <a:gd name="T111" fmla="*/ 6 h 77"/>
                  <a:gd name="T112" fmla="*/ 1 w 83"/>
                  <a:gd name="T113" fmla="*/ 6 h 77"/>
                  <a:gd name="T114" fmla="*/ 1 w 83"/>
                  <a:gd name="T115" fmla="*/ 2 h 77"/>
                  <a:gd name="T116" fmla="*/ 3 w 83"/>
                  <a:gd name="T117" fmla="*/ 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3" h="77">
                    <a:moveTo>
                      <a:pt x="3" y="2"/>
                    </a:moveTo>
                    <a:cubicBezTo>
                      <a:pt x="5" y="2"/>
                      <a:pt x="8" y="2"/>
                      <a:pt x="10" y="2"/>
                    </a:cubicBezTo>
                    <a:cubicBezTo>
                      <a:pt x="12" y="1"/>
                      <a:pt x="14" y="1"/>
                      <a:pt x="15" y="0"/>
                    </a:cubicBezTo>
                    <a:lnTo>
                      <a:pt x="16" y="0"/>
                    </a:lnTo>
                    <a:lnTo>
                      <a:pt x="16" y="11"/>
                    </a:lnTo>
                    <a:cubicBezTo>
                      <a:pt x="19" y="8"/>
                      <a:pt x="21" y="5"/>
                      <a:pt x="24" y="3"/>
                    </a:cubicBezTo>
                    <a:cubicBezTo>
                      <a:pt x="26" y="2"/>
                      <a:pt x="29" y="1"/>
                      <a:pt x="32" y="1"/>
                    </a:cubicBezTo>
                    <a:cubicBezTo>
                      <a:pt x="36" y="1"/>
                      <a:pt x="40" y="2"/>
                      <a:pt x="42" y="3"/>
                    </a:cubicBezTo>
                    <a:cubicBezTo>
                      <a:pt x="44" y="5"/>
                      <a:pt x="45" y="8"/>
                      <a:pt x="46" y="11"/>
                    </a:cubicBezTo>
                    <a:cubicBezTo>
                      <a:pt x="48" y="8"/>
                      <a:pt x="51" y="5"/>
                      <a:pt x="53" y="3"/>
                    </a:cubicBezTo>
                    <a:cubicBezTo>
                      <a:pt x="56" y="2"/>
                      <a:pt x="59" y="1"/>
                      <a:pt x="62" y="1"/>
                    </a:cubicBezTo>
                    <a:cubicBezTo>
                      <a:pt x="68" y="1"/>
                      <a:pt x="71" y="3"/>
                      <a:pt x="73" y="6"/>
                    </a:cubicBezTo>
                    <a:cubicBezTo>
                      <a:pt x="75" y="9"/>
                      <a:pt x="76" y="13"/>
                      <a:pt x="76" y="18"/>
                    </a:cubicBezTo>
                    <a:lnTo>
                      <a:pt x="76" y="68"/>
                    </a:lnTo>
                    <a:cubicBezTo>
                      <a:pt x="76" y="70"/>
                      <a:pt x="77" y="71"/>
                      <a:pt x="78" y="72"/>
                    </a:cubicBezTo>
                    <a:cubicBezTo>
                      <a:pt x="79" y="73"/>
                      <a:pt x="80" y="73"/>
                      <a:pt x="82" y="73"/>
                    </a:cubicBezTo>
                    <a:lnTo>
                      <a:pt x="83" y="73"/>
                    </a:lnTo>
                    <a:lnTo>
                      <a:pt x="83" y="77"/>
                    </a:lnTo>
                    <a:lnTo>
                      <a:pt x="60" y="77"/>
                    </a:lnTo>
                    <a:lnTo>
                      <a:pt x="60" y="73"/>
                    </a:lnTo>
                    <a:lnTo>
                      <a:pt x="62" y="73"/>
                    </a:lnTo>
                    <a:cubicBezTo>
                      <a:pt x="64" y="73"/>
                      <a:pt x="65" y="73"/>
                      <a:pt x="66" y="72"/>
                    </a:cubicBezTo>
                    <a:cubicBezTo>
                      <a:pt x="67" y="71"/>
                      <a:pt x="67" y="70"/>
                      <a:pt x="67" y="68"/>
                    </a:cubicBezTo>
                    <a:lnTo>
                      <a:pt x="67" y="18"/>
                    </a:lnTo>
                    <a:cubicBezTo>
                      <a:pt x="67" y="14"/>
                      <a:pt x="67" y="10"/>
                      <a:pt x="65" y="9"/>
                    </a:cubicBezTo>
                    <a:cubicBezTo>
                      <a:pt x="64" y="7"/>
                      <a:pt x="63" y="6"/>
                      <a:pt x="60" y="6"/>
                    </a:cubicBezTo>
                    <a:cubicBezTo>
                      <a:pt x="57" y="6"/>
                      <a:pt x="55" y="8"/>
                      <a:pt x="52" y="10"/>
                    </a:cubicBezTo>
                    <a:cubicBezTo>
                      <a:pt x="50" y="12"/>
                      <a:pt x="48" y="15"/>
                      <a:pt x="46" y="19"/>
                    </a:cubicBezTo>
                    <a:lnTo>
                      <a:pt x="46" y="68"/>
                    </a:lnTo>
                    <a:cubicBezTo>
                      <a:pt x="46" y="70"/>
                      <a:pt x="47" y="71"/>
                      <a:pt x="48" y="72"/>
                    </a:cubicBezTo>
                    <a:cubicBezTo>
                      <a:pt x="49" y="73"/>
                      <a:pt x="50" y="73"/>
                      <a:pt x="52" y="73"/>
                    </a:cubicBezTo>
                    <a:lnTo>
                      <a:pt x="53" y="73"/>
                    </a:lnTo>
                    <a:lnTo>
                      <a:pt x="53" y="77"/>
                    </a:lnTo>
                    <a:lnTo>
                      <a:pt x="30" y="77"/>
                    </a:lnTo>
                    <a:lnTo>
                      <a:pt x="30" y="73"/>
                    </a:lnTo>
                    <a:lnTo>
                      <a:pt x="32" y="73"/>
                    </a:lnTo>
                    <a:cubicBezTo>
                      <a:pt x="34" y="73"/>
                      <a:pt x="35" y="73"/>
                      <a:pt x="36" y="72"/>
                    </a:cubicBezTo>
                    <a:cubicBezTo>
                      <a:pt x="37" y="71"/>
                      <a:pt x="37" y="70"/>
                      <a:pt x="37" y="68"/>
                    </a:cubicBezTo>
                    <a:lnTo>
                      <a:pt x="37" y="18"/>
                    </a:lnTo>
                    <a:cubicBezTo>
                      <a:pt x="37" y="14"/>
                      <a:pt x="37" y="11"/>
                      <a:pt x="36" y="9"/>
                    </a:cubicBezTo>
                    <a:cubicBezTo>
                      <a:pt x="35" y="7"/>
                      <a:pt x="33" y="6"/>
                      <a:pt x="30" y="6"/>
                    </a:cubicBezTo>
                    <a:cubicBezTo>
                      <a:pt x="27" y="6"/>
                      <a:pt x="25" y="8"/>
                      <a:pt x="22" y="10"/>
                    </a:cubicBezTo>
                    <a:cubicBezTo>
                      <a:pt x="20" y="12"/>
                      <a:pt x="18" y="15"/>
                      <a:pt x="16" y="20"/>
                    </a:cubicBezTo>
                    <a:lnTo>
                      <a:pt x="16" y="68"/>
                    </a:lnTo>
                    <a:cubicBezTo>
                      <a:pt x="16" y="70"/>
                      <a:pt x="17" y="71"/>
                      <a:pt x="18" y="72"/>
                    </a:cubicBezTo>
                    <a:cubicBezTo>
                      <a:pt x="19" y="73"/>
                      <a:pt x="20" y="73"/>
                      <a:pt x="22" y="73"/>
                    </a:cubicBezTo>
                    <a:lnTo>
                      <a:pt x="23" y="73"/>
                    </a:lnTo>
                    <a:lnTo>
                      <a:pt x="23" y="77"/>
                    </a:lnTo>
                    <a:lnTo>
                      <a:pt x="0" y="77"/>
                    </a:lnTo>
                    <a:lnTo>
                      <a:pt x="0" y="73"/>
                    </a:lnTo>
                    <a:lnTo>
                      <a:pt x="2" y="73"/>
                    </a:lnTo>
                    <a:cubicBezTo>
                      <a:pt x="4" y="73"/>
                      <a:pt x="5" y="73"/>
                      <a:pt x="6" y="72"/>
                    </a:cubicBezTo>
                    <a:cubicBezTo>
                      <a:pt x="7" y="71"/>
                      <a:pt x="7" y="70"/>
                      <a:pt x="7" y="68"/>
                    </a:cubicBezTo>
                    <a:lnTo>
                      <a:pt x="7" y="10"/>
                    </a:lnTo>
                    <a:cubicBezTo>
                      <a:pt x="7" y="9"/>
                      <a:pt x="7" y="8"/>
                      <a:pt x="6" y="7"/>
                    </a:cubicBezTo>
                    <a:cubicBezTo>
                      <a:pt x="6" y="7"/>
                      <a:pt x="5" y="6"/>
                      <a:pt x="4" y="6"/>
                    </a:cubicBezTo>
                    <a:lnTo>
                      <a:pt x="1" y="6"/>
                    </a:lnTo>
                    <a:lnTo>
                      <a:pt x="1" y="2"/>
                    </a:lnTo>
                    <a:lnTo>
                      <a:pt x="3" y="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50" name="Freeform 338"/>
              <p:cNvSpPr>
                <a:spLocks/>
              </p:cNvSpPr>
              <p:nvPr/>
            </p:nvSpPr>
            <p:spPr bwMode="auto">
              <a:xfrm>
                <a:off x="84" y="3735"/>
                <a:ext cx="269" cy="0"/>
              </a:xfrm>
              <a:custGeom>
                <a:avLst/>
                <a:gdLst>
                  <a:gd name="T0" fmla="*/ 0 w 269"/>
                  <a:gd name="T1" fmla="*/ 269 w 269"/>
                  <a:gd name="T2" fmla="*/ 0 w 269"/>
                </a:gdLst>
                <a:ahLst/>
                <a:cxnLst>
                  <a:cxn ang="0">
                    <a:pos x="T0" y="0"/>
                  </a:cxn>
                  <a:cxn ang="0">
                    <a:pos x="T1" y="0"/>
                  </a:cxn>
                  <a:cxn ang="0">
                    <a:pos x="T2" y="0"/>
                  </a:cxn>
                </a:cxnLst>
                <a:rect l="0" t="0" r="r" b="b"/>
                <a:pathLst>
                  <a:path w="269">
                    <a:moveTo>
                      <a:pt x="0" y="0"/>
                    </a:moveTo>
                    <a:lnTo>
                      <a:pt x="269" y="0"/>
                    </a:lnTo>
                    <a:lnTo>
                      <a:pt x="0" y="0"/>
                    </a:lnTo>
                    <a:close/>
                  </a:path>
                </a:pathLst>
              </a:custGeom>
              <a:noFill/>
              <a:ln w="1905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1" name="Freeform 339"/>
              <p:cNvSpPr>
                <a:spLocks/>
              </p:cNvSpPr>
              <p:nvPr/>
            </p:nvSpPr>
            <p:spPr bwMode="auto">
              <a:xfrm>
                <a:off x="84" y="2842"/>
                <a:ext cx="269" cy="0"/>
              </a:xfrm>
              <a:custGeom>
                <a:avLst/>
                <a:gdLst>
                  <a:gd name="T0" fmla="*/ 0 w 269"/>
                  <a:gd name="T1" fmla="*/ 269 w 269"/>
                  <a:gd name="T2" fmla="*/ 0 w 269"/>
                </a:gdLst>
                <a:ahLst/>
                <a:cxnLst>
                  <a:cxn ang="0">
                    <a:pos x="T0" y="0"/>
                  </a:cxn>
                  <a:cxn ang="0">
                    <a:pos x="T1" y="0"/>
                  </a:cxn>
                  <a:cxn ang="0">
                    <a:pos x="T2" y="0"/>
                  </a:cxn>
                </a:cxnLst>
                <a:rect l="0" t="0" r="r" b="b"/>
                <a:pathLst>
                  <a:path w="269">
                    <a:moveTo>
                      <a:pt x="0" y="0"/>
                    </a:moveTo>
                    <a:lnTo>
                      <a:pt x="269" y="0"/>
                    </a:lnTo>
                    <a:lnTo>
                      <a:pt x="0" y="0"/>
                    </a:lnTo>
                    <a:close/>
                  </a:path>
                </a:pathLst>
              </a:custGeom>
              <a:solidFill>
                <a:srgbClr val="FFFFFF"/>
              </a:solidFill>
              <a:ln w="19050"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52" name="Line 340"/>
              <p:cNvSpPr>
                <a:spLocks noChangeShapeType="1"/>
              </p:cNvSpPr>
              <p:nvPr/>
            </p:nvSpPr>
            <p:spPr bwMode="auto">
              <a:xfrm>
                <a:off x="210" y="3289"/>
                <a:ext cx="0" cy="390"/>
              </a:xfrm>
              <a:prstGeom prst="line">
                <a:avLst/>
              </a:prstGeom>
              <a:noFill/>
              <a:ln w="1905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3" name="Line 341"/>
              <p:cNvSpPr>
                <a:spLocks noChangeShapeType="1"/>
              </p:cNvSpPr>
              <p:nvPr/>
            </p:nvSpPr>
            <p:spPr bwMode="auto">
              <a:xfrm flipV="1">
                <a:off x="210" y="2899"/>
                <a:ext cx="0" cy="390"/>
              </a:xfrm>
              <a:prstGeom prst="line">
                <a:avLst/>
              </a:prstGeom>
              <a:noFill/>
              <a:ln w="1905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4" name="Freeform 342"/>
              <p:cNvSpPr>
                <a:spLocks/>
              </p:cNvSpPr>
              <p:nvPr/>
            </p:nvSpPr>
            <p:spPr bwMode="auto">
              <a:xfrm>
                <a:off x="210" y="3271"/>
                <a:ext cx="9" cy="18"/>
              </a:xfrm>
              <a:custGeom>
                <a:avLst/>
                <a:gdLst>
                  <a:gd name="T0" fmla="*/ 0 w 9"/>
                  <a:gd name="T1" fmla="*/ 18 h 18"/>
                  <a:gd name="T2" fmla="*/ 9 w 9"/>
                  <a:gd name="T3" fmla="*/ 18 h 18"/>
                  <a:gd name="T4" fmla="*/ 9 w 9"/>
                  <a:gd name="T5" fmla="*/ 0 h 18"/>
                  <a:gd name="T6" fmla="*/ 9 w 9"/>
                  <a:gd name="T7" fmla="*/ 18 h 18"/>
                  <a:gd name="T8" fmla="*/ 0 w 9"/>
                  <a:gd name="T9" fmla="*/ 18 h 18"/>
                </a:gdLst>
                <a:ahLst/>
                <a:cxnLst>
                  <a:cxn ang="0">
                    <a:pos x="T0" y="T1"/>
                  </a:cxn>
                  <a:cxn ang="0">
                    <a:pos x="T2" y="T3"/>
                  </a:cxn>
                  <a:cxn ang="0">
                    <a:pos x="T4" y="T5"/>
                  </a:cxn>
                  <a:cxn ang="0">
                    <a:pos x="T6" y="T7"/>
                  </a:cxn>
                  <a:cxn ang="0">
                    <a:pos x="T8" y="T9"/>
                  </a:cxn>
                </a:cxnLst>
                <a:rect l="0" t="0" r="r" b="b"/>
                <a:pathLst>
                  <a:path w="9" h="18">
                    <a:moveTo>
                      <a:pt x="0" y="18"/>
                    </a:moveTo>
                    <a:lnTo>
                      <a:pt x="9" y="18"/>
                    </a:lnTo>
                    <a:lnTo>
                      <a:pt x="9" y="0"/>
                    </a:lnTo>
                    <a:lnTo>
                      <a:pt x="9" y="18"/>
                    </a:lnTo>
                    <a:lnTo>
                      <a:pt x="0" y="18"/>
                    </a:lnTo>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5" name="Freeform 343"/>
              <p:cNvSpPr>
                <a:spLocks/>
              </p:cNvSpPr>
              <p:nvPr/>
            </p:nvSpPr>
            <p:spPr bwMode="auto">
              <a:xfrm>
                <a:off x="178" y="3671"/>
                <a:ext cx="64" cy="64"/>
              </a:xfrm>
              <a:custGeom>
                <a:avLst/>
                <a:gdLst>
                  <a:gd name="T0" fmla="*/ 64 w 64"/>
                  <a:gd name="T1" fmla="*/ 0 h 64"/>
                  <a:gd name="T2" fmla="*/ 32 w 64"/>
                  <a:gd name="T3" fmla="*/ 64 h 64"/>
                  <a:gd name="T4" fmla="*/ 0 w 64"/>
                  <a:gd name="T5" fmla="*/ 0 h 64"/>
                  <a:gd name="T6" fmla="*/ 64 w 64"/>
                  <a:gd name="T7" fmla="*/ 0 h 64"/>
                </a:gdLst>
                <a:ahLst/>
                <a:cxnLst>
                  <a:cxn ang="0">
                    <a:pos x="T0" y="T1"/>
                  </a:cxn>
                  <a:cxn ang="0">
                    <a:pos x="T2" y="T3"/>
                  </a:cxn>
                  <a:cxn ang="0">
                    <a:pos x="T4" y="T5"/>
                  </a:cxn>
                  <a:cxn ang="0">
                    <a:pos x="T6" y="T7"/>
                  </a:cxn>
                </a:cxnLst>
                <a:rect l="0" t="0" r="r" b="b"/>
                <a:pathLst>
                  <a:path w="64" h="64">
                    <a:moveTo>
                      <a:pt x="64" y="0"/>
                    </a:moveTo>
                    <a:lnTo>
                      <a:pt x="32" y="64"/>
                    </a:lnTo>
                    <a:lnTo>
                      <a:pt x="0" y="0"/>
                    </a:lnTo>
                    <a:lnTo>
                      <a:pt x="64" y="0"/>
                    </a:lnTo>
                    <a:close/>
                  </a:path>
                </a:pathLst>
              </a:custGeom>
              <a:solidFill>
                <a:schemeClr val="tx1"/>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56" name="Freeform 344"/>
              <p:cNvSpPr>
                <a:spLocks/>
              </p:cNvSpPr>
              <p:nvPr/>
            </p:nvSpPr>
            <p:spPr bwMode="auto">
              <a:xfrm>
                <a:off x="178" y="2842"/>
                <a:ext cx="64" cy="65"/>
              </a:xfrm>
              <a:custGeom>
                <a:avLst/>
                <a:gdLst>
                  <a:gd name="T0" fmla="*/ 0 w 64"/>
                  <a:gd name="T1" fmla="*/ 65 h 65"/>
                  <a:gd name="T2" fmla="*/ 32 w 64"/>
                  <a:gd name="T3" fmla="*/ 0 h 65"/>
                  <a:gd name="T4" fmla="*/ 64 w 64"/>
                  <a:gd name="T5" fmla="*/ 65 h 65"/>
                  <a:gd name="T6" fmla="*/ 0 w 64"/>
                  <a:gd name="T7" fmla="*/ 65 h 65"/>
                </a:gdLst>
                <a:ahLst/>
                <a:cxnLst>
                  <a:cxn ang="0">
                    <a:pos x="T0" y="T1"/>
                  </a:cxn>
                  <a:cxn ang="0">
                    <a:pos x="T2" y="T3"/>
                  </a:cxn>
                  <a:cxn ang="0">
                    <a:pos x="T4" y="T5"/>
                  </a:cxn>
                  <a:cxn ang="0">
                    <a:pos x="T6" y="T7"/>
                  </a:cxn>
                </a:cxnLst>
                <a:rect l="0" t="0" r="r" b="b"/>
                <a:pathLst>
                  <a:path w="64" h="65">
                    <a:moveTo>
                      <a:pt x="0" y="65"/>
                    </a:moveTo>
                    <a:lnTo>
                      <a:pt x="32" y="0"/>
                    </a:lnTo>
                    <a:lnTo>
                      <a:pt x="64" y="65"/>
                    </a:lnTo>
                    <a:lnTo>
                      <a:pt x="0" y="65"/>
                    </a:lnTo>
                    <a:close/>
                  </a:path>
                </a:pathLst>
              </a:custGeom>
              <a:solidFill>
                <a:schemeClr val="tx1"/>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57" name="Rectangle 345"/>
              <p:cNvSpPr>
                <a:spLocks noChangeArrowheads="1"/>
              </p:cNvSpPr>
              <p:nvPr/>
            </p:nvSpPr>
            <p:spPr bwMode="auto">
              <a:xfrm>
                <a:off x="124" y="3196"/>
                <a:ext cx="190" cy="15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8" name="Rectangle 346"/>
              <p:cNvSpPr>
                <a:spLocks noChangeArrowheads="1"/>
              </p:cNvSpPr>
              <p:nvPr/>
            </p:nvSpPr>
            <p:spPr bwMode="auto">
              <a:xfrm>
                <a:off x="130" y="3209"/>
                <a:ext cx="118" cy="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600" b="0" i="0" u="none" strike="noStrike" cap="none" normalizeH="0" baseline="0" smtClean="0">
                    <a:ln>
                      <a:noFill/>
                    </a:ln>
                    <a:solidFill>
                      <a:srgbClr val="000000"/>
                    </a:solidFill>
                    <a:effectLst/>
                    <a:latin typeface="宋体" panose="02010600030101010101" pitchFamily="2" charset="-122"/>
                    <a:ea typeface="宋体" panose="02010600030101010101" pitchFamily="2" charset="-122"/>
                  </a:rPr>
                  <a:t>?</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359" name="Rectangle 347"/>
              <p:cNvSpPr>
                <a:spLocks noChangeArrowheads="1"/>
              </p:cNvSpPr>
              <p:nvPr/>
            </p:nvSpPr>
            <p:spPr bwMode="auto">
              <a:xfrm>
                <a:off x="193" y="3209"/>
                <a:ext cx="189" cy="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600" b="0" i="0" u="none" strike="noStrike" cap="none" normalizeH="0" baseline="0" smtClean="0">
                    <a:ln>
                      <a:noFill/>
                    </a:ln>
                    <a:solidFill>
                      <a:srgbClr val="000000"/>
                    </a:solidFill>
                    <a:effectLst/>
                    <a:latin typeface="宋体" panose="02010600030101010101" pitchFamily="2" charset="-122"/>
                    <a:ea typeface="宋体" panose="02010600030101010101" pitchFamily="2" charset="-122"/>
                  </a:rPr>
                  <a:t>cm</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360" name="Freeform 348"/>
              <p:cNvSpPr>
                <a:spLocks/>
              </p:cNvSpPr>
              <p:nvPr/>
            </p:nvSpPr>
            <p:spPr bwMode="auto">
              <a:xfrm>
                <a:off x="212" y="2612"/>
                <a:ext cx="204" cy="203"/>
              </a:xfrm>
              <a:custGeom>
                <a:avLst/>
                <a:gdLst>
                  <a:gd name="T0" fmla="*/ 0 w 204"/>
                  <a:gd name="T1" fmla="*/ 0 h 203"/>
                  <a:gd name="T2" fmla="*/ 204 w 204"/>
                  <a:gd name="T3" fmla="*/ 203 h 203"/>
                  <a:gd name="T4" fmla="*/ 0 w 204"/>
                  <a:gd name="T5" fmla="*/ 0 h 203"/>
                </a:gdLst>
                <a:ahLst/>
                <a:cxnLst>
                  <a:cxn ang="0">
                    <a:pos x="T0" y="T1"/>
                  </a:cxn>
                  <a:cxn ang="0">
                    <a:pos x="T2" y="T3"/>
                  </a:cxn>
                  <a:cxn ang="0">
                    <a:pos x="T4" y="T5"/>
                  </a:cxn>
                </a:cxnLst>
                <a:rect l="0" t="0" r="r" b="b"/>
                <a:pathLst>
                  <a:path w="204" h="203">
                    <a:moveTo>
                      <a:pt x="0" y="0"/>
                    </a:moveTo>
                    <a:lnTo>
                      <a:pt x="204" y="203"/>
                    </a:lnTo>
                    <a:lnTo>
                      <a:pt x="0" y="0"/>
                    </a:lnTo>
                    <a:close/>
                  </a:path>
                </a:pathLst>
              </a:custGeom>
              <a:solidFill>
                <a:srgbClr val="FFFFFF"/>
              </a:solidFill>
              <a:ln w="19050"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61" name="Freeform 349"/>
              <p:cNvSpPr>
                <a:spLocks/>
              </p:cNvSpPr>
              <p:nvPr/>
            </p:nvSpPr>
            <p:spPr bwMode="auto">
              <a:xfrm>
                <a:off x="1071" y="1751"/>
                <a:ext cx="203" cy="203"/>
              </a:xfrm>
              <a:custGeom>
                <a:avLst/>
                <a:gdLst>
                  <a:gd name="T0" fmla="*/ 0 w 203"/>
                  <a:gd name="T1" fmla="*/ 0 h 203"/>
                  <a:gd name="T2" fmla="*/ 203 w 203"/>
                  <a:gd name="T3" fmla="*/ 203 h 203"/>
                  <a:gd name="T4" fmla="*/ 0 w 203"/>
                  <a:gd name="T5" fmla="*/ 0 h 203"/>
                </a:gdLst>
                <a:ahLst/>
                <a:cxnLst>
                  <a:cxn ang="0">
                    <a:pos x="T0" y="T1"/>
                  </a:cxn>
                  <a:cxn ang="0">
                    <a:pos x="T2" y="T3"/>
                  </a:cxn>
                  <a:cxn ang="0">
                    <a:pos x="T4" y="T5"/>
                  </a:cxn>
                </a:cxnLst>
                <a:rect l="0" t="0" r="r" b="b"/>
                <a:pathLst>
                  <a:path w="203" h="203">
                    <a:moveTo>
                      <a:pt x="0" y="0"/>
                    </a:moveTo>
                    <a:lnTo>
                      <a:pt x="203" y="203"/>
                    </a:lnTo>
                    <a:lnTo>
                      <a:pt x="0" y="0"/>
                    </a:lnTo>
                    <a:close/>
                  </a:path>
                </a:pathLst>
              </a:custGeom>
              <a:solidFill>
                <a:srgbClr val="FFFFFF"/>
              </a:solidFill>
              <a:ln w="19050"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62" name="Line 350"/>
              <p:cNvSpPr>
                <a:spLocks noChangeShapeType="1"/>
              </p:cNvSpPr>
              <p:nvPr/>
            </p:nvSpPr>
            <p:spPr bwMode="auto">
              <a:xfrm flipH="1">
                <a:off x="342" y="2271"/>
                <a:ext cx="390" cy="391"/>
              </a:xfrm>
              <a:prstGeom prst="line">
                <a:avLst/>
              </a:prstGeom>
              <a:noFill/>
              <a:ln w="1905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3" name="Line 351"/>
              <p:cNvSpPr>
                <a:spLocks noChangeShapeType="1"/>
              </p:cNvSpPr>
              <p:nvPr/>
            </p:nvSpPr>
            <p:spPr bwMode="auto">
              <a:xfrm flipV="1">
                <a:off x="732" y="1880"/>
                <a:ext cx="388" cy="391"/>
              </a:xfrm>
              <a:prstGeom prst="line">
                <a:avLst/>
              </a:prstGeom>
              <a:noFill/>
              <a:ln w="1905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4" name="Freeform 352"/>
              <p:cNvSpPr>
                <a:spLocks/>
              </p:cNvSpPr>
              <p:nvPr/>
            </p:nvSpPr>
            <p:spPr bwMode="auto">
              <a:xfrm>
                <a:off x="302" y="2633"/>
                <a:ext cx="68" cy="69"/>
              </a:xfrm>
              <a:custGeom>
                <a:avLst/>
                <a:gdLst>
                  <a:gd name="T0" fmla="*/ 68 w 68"/>
                  <a:gd name="T1" fmla="*/ 46 h 69"/>
                  <a:gd name="T2" fmla="*/ 0 w 68"/>
                  <a:gd name="T3" fmla="*/ 69 h 69"/>
                  <a:gd name="T4" fmla="*/ 23 w 68"/>
                  <a:gd name="T5" fmla="*/ 0 h 69"/>
                  <a:gd name="T6" fmla="*/ 68 w 68"/>
                  <a:gd name="T7" fmla="*/ 46 h 69"/>
                </a:gdLst>
                <a:ahLst/>
                <a:cxnLst>
                  <a:cxn ang="0">
                    <a:pos x="T0" y="T1"/>
                  </a:cxn>
                  <a:cxn ang="0">
                    <a:pos x="T2" y="T3"/>
                  </a:cxn>
                  <a:cxn ang="0">
                    <a:pos x="T4" y="T5"/>
                  </a:cxn>
                  <a:cxn ang="0">
                    <a:pos x="T6" y="T7"/>
                  </a:cxn>
                </a:cxnLst>
                <a:rect l="0" t="0" r="r" b="b"/>
                <a:pathLst>
                  <a:path w="68" h="69">
                    <a:moveTo>
                      <a:pt x="68" y="46"/>
                    </a:moveTo>
                    <a:lnTo>
                      <a:pt x="0" y="69"/>
                    </a:lnTo>
                    <a:lnTo>
                      <a:pt x="23" y="0"/>
                    </a:lnTo>
                    <a:lnTo>
                      <a:pt x="68" y="46"/>
                    </a:lnTo>
                    <a:close/>
                  </a:path>
                </a:pathLst>
              </a:custGeom>
              <a:solidFill>
                <a:schemeClr val="tx1"/>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65" name="Freeform 353"/>
              <p:cNvSpPr>
                <a:spLocks/>
              </p:cNvSpPr>
              <p:nvPr/>
            </p:nvSpPr>
            <p:spPr bwMode="auto">
              <a:xfrm>
                <a:off x="1092" y="1841"/>
                <a:ext cx="68" cy="68"/>
              </a:xfrm>
              <a:custGeom>
                <a:avLst/>
                <a:gdLst>
                  <a:gd name="T0" fmla="*/ 0 w 68"/>
                  <a:gd name="T1" fmla="*/ 22 h 68"/>
                  <a:gd name="T2" fmla="*/ 68 w 68"/>
                  <a:gd name="T3" fmla="*/ 0 h 68"/>
                  <a:gd name="T4" fmla="*/ 46 w 68"/>
                  <a:gd name="T5" fmla="*/ 68 h 68"/>
                  <a:gd name="T6" fmla="*/ 0 w 68"/>
                  <a:gd name="T7" fmla="*/ 22 h 68"/>
                </a:gdLst>
                <a:ahLst/>
                <a:cxnLst>
                  <a:cxn ang="0">
                    <a:pos x="T0" y="T1"/>
                  </a:cxn>
                  <a:cxn ang="0">
                    <a:pos x="T2" y="T3"/>
                  </a:cxn>
                  <a:cxn ang="0">
                    <a:pos x="T4" y="T5"/>
                  </a:cxn>
                  <a:cxn ang="0">
                    <a:pos x="T6" y="T7"/>
                  </a:cxn>
                </a:cxnLst>
                <a:rect l="0" t="0" r="r" b="b"/>
                <a:pathLst>
                  <a:path w="68" h="68">
                    <a:moveTo>
                      <a:pt x="0" y="22"/>
                    </a:moveTo>
                    <a:lnTo>
                      <a:pt x="68" y="0"/>
                    </a:lnTo>
                    <a:lnTo>
                      <a:pt x="46" y="68"/>
                    </a:lnTo>
                    <a:lnTo>
                      <a:pt x="0" y="22"/>
                    </a:lnTo>
                    <a:close/>
                  </a:path>
                </a:pathLst>
              </a:custGeom>
              <a:solidFill>
                <a:schemeClr val="tx1"/>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66" name="Rectangle 354"/>
              <p:cNvSpPr>
                <a:spLocks noChangeArrowheads="1"/>
              </p:cNvSpPr>
              <p:nvPr/>
            </p:nvSpPr>
            <p:spPr bwMode="auto">
              <a:xfrm>
                <a:off x="668" y="2195"/>
                <a:ext cx="126" cy="15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7" name="Freeform 355"/>
              <p:cNvSpPr>
                <a:spLocks/>
              </p:cNvSpPr>
              <p:nvPr/>
            </p:nvSpPr>
            <p:spPr bwMode="auto">
              <a:xfrm>
                <a:off x="683" y="2221"/>
                <a:ext cx="35" cy="86"/>
              </a:xfrm>
              <a:custGeom>
                <a:avLst/>
                <a:gdLst>
                  <a:gd name="T0" fmla="*/ 29 w 48"/>
                  <a:gd name="T1" fmla="*/ 0 h 116"/>
                  <a:gd name="T2" fmla="*/ 29 w 48"/>
                  <a:gd name="T3" fmla="*/ 101 h 116"/>
                  <a:gd name="T4" fmla="*/ 32 w 48"/>
                  <a:gd name="T5" fmla="*/ 109 h 116"/>
                  <a:gd name="T6" fmla="*/ 42 w 48"/>
                  <a:gd name="T7" fmla="*/ 112 h 116"/>
                  <a:gd name="T8" fmla="*/ 48 w 48"/>
                  <a:gd name="T9" fmla="*/ 112 h 116"/>
                  <a:gd name="T10" fmla="*/ 48 w 48"/>
                  <a:gd name="T11" fmla="*/ 116 h 116"/>
                  <a:gd name="T12" fmla="*/ 0 w 48"/>
                  <a:gd name="T13" fmla="*/ 116 h 116"/>
                  <a:gd name="T14" fmla="*/ 0 w 48"/>
                  <a:gd name="T15" fmla="*/ 112 h 116"/>
                  <a:gd name="T16" fmla="*/ 6 w 48"/>
                  <a:gd name="T17" fmla="*/ 112 h 116"/>
                  <a:gd name="T18" fmla="*/ 15 w 48"/>
                  <a:gd name="T19" fmla="*/ 109 h 116"/>
                  <a:gd name="T20" fmla="*/ 18 w 48"/>
                  <a:gd name="T21" fmla="*/ 101 h 116"/>
                  <a:gd name="T22" fmla="*/ 18 w 48"/>
                  <a:gd name="T23" fmla="*/ 20 h 116"/>
                  <a:gd name="T24" fmla="*/ 17 w 48"/>
                  <a:gd name="T25" fmla="*/ 16 h 116"/>
                  <a:gd name="T26" fmla="*/ 12 w 48"/>
                  <a:gd name="T27" fmla="*/ 14 h 116"/>
                  <a:gd name="T28" fmla="*/ 0 w 48"/>
                  <a:gd name="T29" fmla="*/ 14 h 116"/>
                  <a:gd name="T30" fmla="*/ 0 w 48"/>
                  <a:gd name="T31" fmla="*/ 10 h 116"/>
                  <a:gd name="T32" fmla="*/ 6 w 48"/>
                  <a:gd name="T33" fmla="*/ 10 h 116"/>
                  <a:gd name="T34" fmla="*/ 19 w 48"/>
                  <a:gd name="T35" fmla="*/ 8 h 116"/>
                  <a:gd name="T36" fmla="*/ 26 w 48"/>
                  <a:gd name="T37" fmla="*/ 0 h 116"/>
                  <a:gd name="T38" fmla="*/ 29 w 4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116">
                    <a:moveTo>
                      <a:pt x="29" y="0"/>
                    </a:moveTo>
                    <a:lnTo>
                      <a:pt x="29" y="101"/>
                    </a:lnTo>
                    <a:cubicBezTo>
                      <a:pt x="29" y="105"/>
                      <a:pt x="30" y="107"/>
                      <a:pt x="32" y="109"/>
                    </a:cubicBezTo>
                    <a:cubicBezTo>
                      <a:pt x="35" y="111"/>
                      <a:pt x="38" y="112"/>
                      <a:pt x="42" y="112"/>
                    </a:cubicBezTo>
                    <a:lnTo>
                      <a:pt x="48" y="112"/>
                    </a:lnTo>
                    <a:lnTo>
                      <a:pt x="48" y="116"/>
                    </a:lnTo>
                    <a:lnTo>
                      <a:pt x="0" y="116"/>
                    </a:lnTo>
                    <a:lnTo>
                      <a:pt x="0" y="112"/>
                    </a:lnTo>
                    <a:lnTo>
                      <a:pt x="6" y="112"/>
                    </a:lnTo>
                    <a:cubicBezTo>
                      <a:pt x="10" y="112"/>
                      <a:pt x="13" y="111"/>
                      <a:pt x="15" y="109"/>
                    </a:cubicBezTo>
                    <a:cubicBezTo>
                      <a:pt x="17" y="107"/>
                      <a:pt x="18" y="105"/>
                      <a:pt x="18" y="101"/>
                    </a:cubicBezTo>
                    <a:lnTo>
                      <a:pt x="18" y="20"/>
                    </a:lnTo>
                    <a:cubicBezTo>
                      <a:pt x="18" y="19"/>
                      <a:pt x="18" y="17"/>
                      <a:pt x="17" y="16"/>
                    </a:cubicBezTo>
                    <a:cubicBezTo>
                      <a:pt x="16" y="15"/>
                      <a:pt x="14" y="14"/>
                      <a:pt x="12" y="14"/>
                    </a:cubicBezTo>
                    <a:lnTo>
                      <a:pt x="0" y="14"/>
                    </a:lnTo>
                    <a:lnTo>
                      <a:pt x="0" y="10"/>
                    </a:lnTo>
                    <a:lnTo>
                      <a:pt x="6" y="10"/>
                    </a:lnTo>
                    <a:cubicBezTo>
                      <a:pt x="11" y="10"/>
                      <a:pt x="15" y="10"/>
                      <a:pt x="19" y="8"/>
                    </a:cubicBezTo>
                    <a:cubicBezTo>
                      <a:pt x="22" y="6"/>
                      <a:pt x="25" y="3"/>
                      <a:pt x="26" y="0"/>
                    </a:cubicBezTo>
                    <a:lnTo>
                      <a:pt x="29"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68" name="Freeform 356"/>
              <p:cNvSpPr>
                <a:spLocks/>
              </p:cNvSpPr>
              <p:nvPr/>
            </p:nvSpPr>
            <p:spPr bwMode="auto">
              <a:xfrm>
                <a:off x="733" y="2249"/>
                <a:ext cx="61" cy="58"/>
              </a:xfrm>
              <a:custGeom>
                <a:avLst/>
                <a:gdLst>
                  <a:gd name="T0" fmla="*/ 2 w 82"/>
                  <a:gd name="T1" fmla="*/ 3 h 78"/>
                  <a:gd name="T2" fmla="*/ 9 w 82"/>
                  <a:gd name="T3" fmla="*/ 2 h 78"/>
                  <a:gd name="T4" fmla="*/ 14 w 82"/>
                  <a:gd name="T5" fmla="*/ 0 h 78"/>
                  <a:gd name="T6" fmla="*/ 16 w 82"/>
                  <a:gd name="T7" fmla="*/ 0 h 78"/>
                  <a:gd name="T8" fmla="*/ 16 w 82"/>
                  <a:gd name="T9" fmla="*/ 12 h 78"/>
                  <a:gd name="T10" fmla="*/ 23 w 82"/>
                  <a:gd name="T11" fmla="*/ 4 h 78"/>
                  <a:gd name="T12" fmla="*/ 32 w 82"/>
                  <a:gd name="T13" fmla="*/ 2 h 78"/>
                  <a:gd name="T14" fmla="*/ 41 w 82"/>
                  <a:gd name="T15" fmla="*/ 4 h 78"/>
                  <a:gd name="T16" fmla="*/ 45 w 82"/>
                  <a:gd name="T17" fmla="*/ 12 h 78"/>
                  <a:gd name="T18" fmla="*/ 53 w 82"/>
                  <a:gd name="T19" fmla="*/ 4 h 78"/>
                  <a:gd name="T20" fmla="*/ 62 w 82"/>
                  <a:gd name="T21" fmla="*/ 2 h 78"/>
                  <a:gd name="T22" fmla="*/ 73 w 82"/>
                  <a:gd name="T23" fmla="*/ 6 h 78"/>
                  <a:gd name="T24" fmla="*/ 76 w 82"/>
                  <a:gd name="T25" fmla="*/ 18 h 78"/>
                  <a:gd name="T26" fmla="*/ 76 w 82"/>
                  <a:gd name="T27" fmla="*/ 69 h 78"/>
                  <a:gd name="T28" fmla="*/ 77 w 82"/>
                  <a:gd name="T29" fmla="*/ 73 h 78"/>
                  <a:gd name="T30" fmla="*/ 81 w 82"/>
                  <a:gd name="T31" fmla="*/ 74 h 78"/>
                  <a:gd name="T32" fmla="*/ 82 w 82"/>
                  <a:gd name="T33" fmla="*/ 74 h 78"/>
                  <a:gd name="T34" fmla="*/ 82 w 82"/>
                  <a:gd name="T35" fmla="*/ 78 h 78"/>
                  <a:gd name="T36" fmla="*/ 60 w 82"/>
                  <a:gd name="T37" fmla="*/ 78 h 78"/>
                  <a:gd name="T38" fmla="*/ 60 w 82"/>
                  <a:gd name="T39" fmla="*/ 74 h 78"/>
                  <a:gd name="T40" fmla="*/ 61 w 82"/>
                  <a:gd name="T41" fmla="*/ 74 h 78"/>
                  <a:gd name="T42" fmla="*/ 65 w 82"/>
                  <a:gd name="T43" fmla="*/ 73 h 78"/>
                  <a:gd name="T44" fmla="*/ 66 w 82"/>
                  <a:gd name="T45" fmla="*/ 69 h 78"/>
                  <a:gd name="T46" fmla="*/ 66 w 82"/>
                  <a:gd name="T47" fmla="*/ 19 h 78"/>
                  <a:gd name="T48" fmla="*/ 65 w 82"/>
                  <a:gd name="T49" fmla="*/ 9 h 78"/>
                  <a:gd name="T50" fmla="*/ 60 w 82"/>
                  <a:gd name="T51" fmla="*/ 7 h 78"/>
                  <a:gd name="T52" fmla="*/ 51 w 82"/>
                  <a:gd name="T53" fmla="*/ 10 h 78"/>
                  <a:gd name="T54" fmla="*/ 46 w 82"/>
                  <a:gd name="T55" fmla="*/ 20 h 78"/>
                  <a:gd name="T56" fmla="*/ 46 w 82"/>
                  <a:gd name="T57" fmla="*/ 69 h 78"/>
                  <a:gd name="T58" fmla="*/ 47 w 82"/>
                  <a:gd name="T59" fmla="*/ 73 h 78"/>
                  <a:gd name="T60" fmla="*/ 51 w 82"/>
                  <a:gd name="T61" fmla="*/ 74 h 78"/>
                  <a:gd name="T62" fmla="*/ 52 w 82"/>
                  <a:gd name="T63" fmla="*/ 74 h 78"/>
                  <a:gd name="T64" fmla="*/ 52 w 82"/>
                  <a:gd name="T65" fmla="*/ 78 h 78"/>
                  <a:gd name="T66" fmla="*/ 30 w 82"/>
                  <a:gd name="T67" fmla="*/ 78 h 78"/>
                  <a:gd name="T68" fmla="*/ 30 w 82"/>
                  <a:gd name="T69" fmla="*/ 74 h 78"/>
                  <a:gd name="T70" fmla="*/ 31 w 82"/>
                  <a:gd name="T71" fmla="*/ 74 h 78"/>
                  <a:gd name="T72" fmla="*/ 35 w 82"/>
                  <a:gd name="T73" fmla="*/ 73 h 78"/>
                  <a:gd name="T74" fmla="*/ 36 w 82"/>
                  <a:gd name="T75" fmla="*/ 69 h 78"/>
                  <a:gd name="T76" fmla="*/ 36 w 82"/>
                  <a:gd name="T77" fmla="*/ 19 h 78"/>
                  <a:gd name="T78" fmla="*/ 35 w 82"/>
                  <a:gd name="T79" fmla="*/ 10 h 78"/>
                  <a:gd name="T80" fmla="*/ 30 w 82"/>
                  <a:gd name="T81" fmla="*/ 7 h 78"/>
                  <a:gd name="T82" fmla="*/ 21 w 82"/>
                  <a:gd name="T83" fmla="*/ 10 h 78"/>
                  <a:gd name="T84" fmla="*/ 16 w 82"/>
                  <a:gd name="T85" fmla="*/ 20 h 78"/>
                  <a:gd name="T86" fmla="*/ 16 w 82"/>
                  <a:gd name="T87" fmla="*/ 69 h 78"/>
                  <a:gd name="T88" fmla="*/ 17 w 82"/>
                  <a:gd name="T89" fmla="*/ 73 h 78"/>
                  <a:gd name="T90" fmla="*/ 21 w 82"/>
                  <a:gd name="T91" fmla="*/ 74 h 78"/>
                  <a:gd name="T92" fmla="*/ 22 w 82"/>
                  <a:gd name="T93" fmla="*/ 74 h 78"/>
                  <a:gd name="T94" fmla="*/ 22 w 82"/>
                  <a:gd name="T95" fmla="*/ 78 h 78"/>
                  <a:gd name="T96" fmla="*/ 0 w 82"/>
                  <a:gd name="T97" fmla="*/ 78 h 78"/>
                  <a:gd name="T98" fmla="*/ 0 w 82"/>
                  <a:gd name="T99" fmla="*/ 74 h 78"/>
                  <a:gd name="T100" fmla="*/ 1 w 82"/>
                  <a:gd name="T101" fmla="*/ 74 h 78"/>
                  <a:gd name="T102" fmla="*/ 5 w 82"/>
                  <a:gd name="T103" fmla="*/ 73 h 78"/>
                  <a:gd name="T104" fmla="*/ 6 w 82"/>
                  <a:gd name="T105" fmla="*/ 69 h 78"/>
                  <a:gd name="T106" fmla="*/ 6 w 82"/>
                  <a:gd name="T107" fmla="*/ 11 h 78"/>
                  <a:gd name="T108" fmla="*/ 6 w 82"/>
                  <a:gd name="T109" fmla="*/ 8 h 78"/>
                  <a:gd name="T110" fmla="*/ 3 w 82"/>
                  <a:gd name="T111" fmla="*/ 7 h 78"/>
                  <a:gd name="T112" fmla="*/ 0 w 82"/>
                  <a:gd name="T113" fmla="*/ 7 h 78"/>
                  <a:gd name="T114" fmla="*/ 0 w 82"/>
                  <a:gd name="T115" fmla="*/ 3 h 78"/>
                  <a:gd name="T116" fmla="*/ 2 w 82"/>
                  <a:gd name="T117" fmla="*/ 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2" h="78">
                    <a:moveTo>
                      <a:pt x="2" y="3"/>
                    </a:moveTo>
                    <a:cubicBezTo>
                      <a:pt x="5" y="3"/>
                      <a:pt x="7" y="3"/>
                      <a:pt x="9" y="2"/>
                    </a:cubicBezTo>
                    <a:cubicBezTo>
                      <a:pt x="11" y="2"/>
                      <a:pt x="13" y="1"/>
                      <a:pt x="14" y="0"/>
                    </a:cubicBezTo>
                    <a:lnTo>
                      <a:pt x="16" y="0"/>
                    </a:lnTo>
                    <a:lnTo>
                      <a:pt x="16" y="12"/>
                    </a:lnTo>
                    <a:cubicBezTo>
                      <a:pt x="18" y="8"/>
                      <a:pt x="20" y="6"/>
                      <a:pt x="23" y="4"/>
                    </a:cubicBezTo>
                    <a:cubicBezTo>
                      <a:pt x="26" y="3"/>
                      <a:pt x="29" y="2"/>
                      <a:pt x="32" y="2"/>
                    </a:cubicBezTo>
                    <a:cubicBezTo>
                      <a:pt x="36" y="2"/>
                      <a:pt x="39" y="3"/>
                      <a:pt x="41" y="4"/>
                    </a:cubicBezTo>
                    <a:cubicBezTo>
                      <a:pt x="43" y="6"/>
                      <a:pt x="45" y="8"/>
                      <a:pt x="45" y="12"/>
                    </a:cubicBezTo>
                    <a:cubicBezTo>
                      <a:pt x="47" y="8"/>
                      <a:pt x="50" y="6"/>
                      <a:pt x="53" y="4"/>
                    </a:cubicBezTo>
                    <a:cubicBezTo>
                      <a:pt x="56" y="3"/>
                      <a:pt x="59" y="2"/>
                      <a:pt x="62" y="2"/>
                    </a:cubicBezTo>
                    <a:cubicBezTo>
                      <a:pt x="67" y="2"/>
                      <a:pt x="71" y="3"/>
                      <a:pt x="73" y="6"/>
                    </a:cubicBezTo>
                    <a:cubicBezTo>
                      <a:pt x="75" y="10"/>
                      <a:pt x="76" y="14"/>
                      <a:pt x="76" y="18"/>
                    </a:cubicBezTo>
                    <a:lnTo>
                      <a:pt x="76" y="69"/>
                    </a:lnTo>
                    <a:cubicBezTo>
                      <a:pt x="76" y="71"/>
                      <a:pt x="76" y="72"/>
                      <a:pt x="77" y="73"/>
                    </a:cubicBezTo>
                    <a:cubicBezTo>
                      <a:pt x="78" y="73"/>
                      <a:pt x="79" y="74"/>
                      <a:pt x="81" y="74"/>
                    </a:cubicBezTo>
                    <a:lnTo>
                      <a:pt x="82" y="74"/>
                    </a:lnTo>
                    <a:lnTo>
                      <a:pt x="82" y="78"/>
                    </a:lnTo>
                    <a:lnTo>
                      <a:pt x="60" y="78"/>
                    </a:lnTo>
                    <a:lnTo>
                      <a:pt x="60" y="74"/>
                    </a:lnTo>
                    <a:lnTo>
                      <a:pt x="61" y="74"/>
                    </a:lnTo>
                    <a:cubicBezTo>
                      <a:pt x="63" y="74"/>
                      <a:pt x="64" y="73"/>
                      <a:pt x="65" y="73"/>
                    </a:cubicBezTo>
                    <a:cubicBezTo>
                      <a:pt x="66" y="72"/>
                      <a:pt x="66" y="71"/>
                      <a:pt x="66" y="69"/>
                    </a:cubicBezTo>
                    <a:lnTo>
                      <a:pt x="66" y="19"/>
                    </a:lnTo>
                    <a:cubicBezTo>
                      <a:pt x="66" y="14"/>
                      <a:pt x="66" y="11"/>
                      <a:pt x="65" y="9"/>
                    </a:cubicBezTo>
                    <a:cubicBezTo>
                      <a:pt x="64" y="8"/>
                      <a:pt x="62" y="7"/>
                      <a:pt x="60" y="7"/>
                    </a:cubicBezTo>
                    <a:cubicBezTo>
                      <a:pt x="57" y="7"/>
                      <a:pt x="54" y="8"/>
                      <a:pt x="51" y="10"/>
                    </a:cubicBezTo>
                    <a:cubicBezTo>
                      <a:pt x="49" y="13"/>
                      <a:pt x="47" y="16"/>
                      <a:pt x="46" y="20"/>
                    </a:cubicBezTo>
                    <a:lnTo>
                      <a:pt x="46" y="69"/>
                    </a:lnTo>
                    <a:cubicBezTo>
                      <a:pt x="46" y="71"/>
                      <a:pt x="46" y="72"/>
                      <a:pt x="47" y="73"/>
                    </a:cubicBezTo>
                    <a:cubicBezTo>
                      <a:pt x="48" y="73"/>
                      <a:pt x="49" y="74"/>
                      <a:pt x="51" y="74"/>
                    </a:cubicBezTo>
                    <a:lnTo>
                      <a:pt x="52" y="74"/>
                    </a:lnTo>
                    <a:lnTo>
                      <a:pt x="52" y="78"/>
                    </a:lnTo>
                    <a:lnTo>
                      <a:pt x="30" y="78"/>
                    </a:lnTo>
                    <a:lnTo>
                      <a:pt x="30" y="74"/>
                    </a:lnTo>
                    <a:lnTo>
                      <a:pt x="31" y="74"/>
                    </a:lnTo>
                    <a:cubicBezTo>
                      <a:pt x="33" y="74"/>
                      <a:pt x="34" y="73"/>
                      <a:pt x="35" y="73"/>
                    </a:cubicBezTo>
                    <a:cubicBezTo>
                      <a:pt x="36" y="72"/>
                      <a:pt x="36" y="71"/>
                      <a:pt x="36" y="69"/>
                    </a:cubicBezTo>
                    <a:lnTo>
                      <a:pt x="36" y="19"/>
                    </a:lnTo>
                    <a:cubicBezTo>
                      <a:pt x="36" y="15"/>
                      <a:pt x="36" y="12"/>
                      <a:pt x="35" y="10"/>
                    </a:cubicBezTo>
                    <a:cubicBezTo>
                      <a:pt x="34" y="8"/>
                      <a:pt x="32" y="7"/>
                      <a:pt x="30" y="7"/>
                    </a:cubicBezTo>
                    <a:cubicBezTo>
                      <a:pt x="27" y="7"/>
                      <a:pt x="24" y="8"/>
                      <a:pt x="21" y="10"/>
                    </a:cubicBezTo>
                    <a:cubicBezTo>
                      <a:pt x="19" y="13"/>
                      <a:pt x="17" y="16"/>
                      <a:pt x="16" y="20"/>
                    </a:cubicBezTo>
                    <a:lnTo>
                      <a:pt x="16" y="69"/>
                    </a:lnTo>
                    <a:cubicBezTo>
                      <a:pt x="16" y="71"/>
                      <a:pt x="16" y="72"/>
                      <a:pt x="17" y="73"/>
                    </a:cubicBezTo>
                    <a:cubicBezTo>
                      <a:pt x="18" y="73"/>
                      <a:pt x="19" y="74"/>
                      <a:pt x="21" y="74"/>
                    </a:cubicBezTo>
                    <a:lnTo>
                      <a:pt x="22" y="74"/>
                    </a:lnTo>
                    <a:lnTo>
                      <a:pt x="22" y="78"/>
                    </a:lnTo>
                    <a:lnTo>
                      <a:pt x="0" y="78"/>
                    </a:lnTo>
                    <a:lnTo>
                      <a:pt x="0" y="74"/>
                    </a:lnTo>
                    <a:lnTo>
                      <a:pt x="1" y="74"/>
                    </a:lnTo>
                    <a:cubicBezTo>
                      <a:pt x="3" y="74"/>
                      <a:pt x="4" y="73"/>
                      <a:pt x="5" y="73"/>
                    </a:cubicBezTo>
                    <a:cubicBezTo>
                      <a:pt x="6" y="72"/>
                      <a:pt x="6" y="71"/>
                      <a:pt x="6" y="69"/>
                    </a:cubicBezTo>
                    <a:lnTo>
                      <a:pt x="6" y="11"/>
                    </a:lnTo>
                    <a:cubicBezTo>
                      <a:pt x="6" y="10"/>
                      <a:pt x="6" y="9"/>
                      <a:pt x="6" y="8"/>
                    </a:cubicBezTo>
                    <a:cubicBezTo>
                      <a:pt x="5" y="7"/>
                      <a:pt x="4" y="7"/>
                      <a:pt x="3" y="7"/>
                    </a:cubicBezTo>
                    <a:lnTo>
                      <a:pt x="0" y="7"/>
                    </a:lnTo>
                    <a:lnTo>
                      <a:pt x="0" y="3"/>
                    </a:lnTo>
                    <a:lnTo>
                      <a:pt x="2" y="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69" name="Oval 357"/>
              <p:cNvSpPr>
                <a:spLocks noChangeArrowheads="1"/>
              </p:cNvSpPr>
              <p:nvPr/>
            </p:nvSpPr>
            <p:spPr bwMode="auto">
              <a:xfrm>
                <a:off x="1265" y="1777"/>
                <a:ext cx="106" cy="106"/>
              </a:xfrm>
              <a:prstGeom prst="ellipse">
                <a:avLst/>
              </a:prstGeom>
              <a:solidFill>
                <a:srgbClr val="92D05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70" name="Freeform 358"/>
              <p:cNvSpPr>
                <a:spLocks/>
              </p:cNvSpPr>
              <p:nvPr/>
            </p:nvSpPr>
            <p:spPr bwMode="auto">
              <a:xfrm>
                <a:off x="1265" y="1777"/>
                <a:ext cx="106" cy="106"/>
              </a:xfrm>
              <a:custGeom>
                <a:avLst/>
                <a:gdLst>
                  <a:gd name="T0" fmla="*/ 0 w 106"/>
                  <a:gd name="T1" fmla="*/ 52 h 106"/>
                  <a:gd name="T2" fmla="*/ 54 w 106"/>
                  <a:gd name="T3" fmla="*/ 0 h 106"/>
                  <a:gd name="T4" fmla="*/ 106 w 106"/>
                  <a:gd name="T5" fmla="*/ 52 h 106"/>
                  <a:gd name="T6" fmla="*/ 54 w 106"/>
                  <a:gd name="T7" fmla="*/ 106 h 106"/>
                  <a:gd name="T8" fmla="*/ 0 w 106"/>
                  <a:gd name="T9" fmla="*/ 52 h 106"/>
                </a:gdLst>
                <a:ahLst/>
                <a:cxnLst>
                  <a:cxn ang="0">
                    <a:pos x="T0" y="T1"/>
                  </a:cxn>
                  <a:cxn ang="0">
                    <a:pos x="T2" y="T3"/>
                  </a:cxn>
                  <a:cxn ang="0">
                    <a:pos x="T4" y="T5"/>
                  </a:cxn>
                  <a:cxn ang="0">
                    <a:pos x="T6" y="T7"/>
                  </a:cxn>
                  <a:cxn ang="0">
                    <a:pos x="T8" y="T9"/>
                  </a:cxn>
                </a:cxnLst>
                <a:rect l="0" t="0" r="r" b="b"/>
                <a:pathLst>
                  <a:path w="106" h="106">
                    <a:moveTo>
                      <a:pt x="0" y="52"/>
                    </a:moveTo>
                    <a:cubicBezTo>
                      <a:pt x="0" y="24"/>
                      <a:pt x="24" y="0"/>
                      <a:pt x="54" y="0"/>
                    </a:cubicBezTo>
                    <a:cubicBezTo>
                      <a:pt x="82" y="0"/>
                      <a:pt x="106" y="24"/>
                      <a:pt x="106" y="52"/>
                    </a:cubicBezTo>
                    <a:cubicBezTo>
                      <a:pt x="106" y="82"/>
                      <a:pt x="82" y="106"/>
                      <a:pt x="54" y="106"/>
                    </a:cubicBezTo>
                    <a:cubicBezTo>
                      <a:pt x="24" y="106"/>
                      <a:pt x="0" y="82"/>
                      <a:pt x="0" y="52"/>
                    </a:cubicBezTo>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1" name="Oval 359"/>
              <p:cNvSpPr>
                <a:spLocks noChangeArrowheads="1"/>
              </p:cNvSpPr>
              <p:nvPr/>
            </p:nvSpPr>
            <p:spPr bwMode="auto">
              <a:xfrm>
                <a:off x="1265" y="1464"/>
                <a:ext cx="106" cy="106"/>
              </a:xfrm>
              <a:prstGeom prst="ellipse">
                <a:avLst/>
              </a:prstGeom>
              <a:solidFill>
                <a:srgbClr val="7F7F7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72" name="Freeform 360"/>
              <p:cNvSpPr>
                <a:spLocks/>
              </p:cNvSpPr>
              <p:nvPr/>
            </p:nvSpPr>
            <p:spPr bwMode="auto">
              <a:xfrm>
                <a:off x="1265" y="1464"/>
                <a:ext cx="106" cy="106"/>
              </a:xfrm>
              <a:custGeom>
                <a:avLst/>
                <a:gdLst>
                  <a:gd name="T0" fmla="*/ 0 w 106"/>
                  <a:gd name="T1" fmla="*/ 53 h 106"/>
                  <a:gd name="T2" fmla="*/ 54 w 106"/>
                  <a:gd name="T3" fmla="*/ 0 h 106"/>
                  <a:gd name="T4" fmla="*/ 106 w 106"/>
                  <a:gd name="T5" fmla="*/ 53 h 106"/>
                  <a:gd name="T6" fmla="*/ 54 w 106"/>
                  <a:gd name="T7" fmla="*/ 106 h 106"/>
                  <a:gd name="T8" fmla="*/ 0 w 106"/>
                  <a:gd name="T9" fmla="*/ 53 h 106"/>
                </a:gdLst>
                <a:ahLst/>
                <a:cxnLst>
                  <a:cxn ang="0">
                    <a:pos x="T0" y="T1"/>
                  </a:cxn>
                  <a:cxn ang="0">
                    <a:pos x="T2" y="T3"/>
                  </a:cxn>
                  <a:cxn ang="0">
                    <a:pos x="T4" y="T5"/>
                  </a:cxn>
                  <a:cxn ang="0">
                    <a:pos x="T6" y="T7"/>
                  </a:cxn>
                  <a:cxn ang="0">
                    <a:pos x="T8" y="T9"/>
                  </a:cxn>
                </a:cxnLst>
                <a:rect l="0" t="0" r="r" b="b"/>
                <a:pathLst>
                  <a:path w="106" h="106">
                    <a:moveTo>
                      <a:pt x="0" y="53"/>
                    </a:moveTo>
                    <a:cubicBezTo>
                      <a:pt x="0" y="23"/>
                      <a:pt x="24" y="0"/>
                      <a:pt x="54" y="0"/>
                    </a:cubicBezTo>
                    <a:cubicBezTo>
                      <a:pt x="82" y="0"/>
                      <a:pt x="106" y="23"/>
                      <a:pt x="106" y="53"/>
                    </a:cubicBezTo>
                    <a:cubicBezTo>
                      <a:pt x="106" y="82"/>
                      <a:pt x="82" y="106"/>
                      <a:pt x="54" y="106"/>
                    </a:cubicBezTo>
                    <a:cubicBezTo>
                      <a:pt x="24" y="106"/>
                      <a:pt x="0" y="82"/>
                      <a:pt x="0" y="53"/>
                    </a:cubicBezTo>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3" name="Oval 361"/>
              <p:cNvSpPr>
                <a:spLocks noChangeArrowheads="1"/>
              </p:cNvSpPr>
              <p:nvPr/>
            </p:nvSpPr>
            <p:spPr bwMode="auto">
              <a:xfrm>
                <a:off x="1265" y="1620"/>
                <a:ext cx="106" cy="107"/>
              </a:xfrm>
              <a:prstGeom prst="ellipse">
                <a:avLst/>
              </a:prstGeom>
              <a:solidFill>
                <a:srgbClr val="00B0F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74" name="Freeform 362"/>
              <p:cNvSpPr>
                <a:spLocks/>
              </p:cNvSpPr>
              <p:nvPr/>
            </p:nvSpPr>
            <p:spPr bwMode="auto">
              <a:xfrm>
                <a:off x="1265" y="1620"/>
                <a:ext cx="106" cy="107"/>
              </a:xfrm>
              <a:custGeom>
                <a:avLst/>
                <a:gdLst>
                  <a:gd name="T0" fmla="*/ 0 w 106"/>
                  <a:gd name="T1" fmla="*/ 53 h 107"/>
                  <a:gd name="T2" fmla="*/ 54 w 106"/>
                  <a:gd name="T3" fmla="*/ 0 h 107"/>
                  <a:gd name="T4" fmla="*/ 106 w 106"/>
                  <a:gd name="T5" fmla="*/ 53 h 107"/>
                  <a:gd name="T6" fmla="*/ 54 w 106"/>
                  <a:gd name="T7" fmla="*/ 107 h 107"/>
                  <a:gd name="T8" fmla="*/ 0 w 106"/>
                  <a:gd name="T9" fmla="*/ 53 h 107"/>
                </a:gdLst>
                <a:ahLst/>
                <a:cxnLst>
                  <a:cxn ang="0">
                    <a:pos x="T0" y="T1"/>
                  </a:cxn>
                  <a:cxn ang="0">
                    <a:pos x="T2" y="T3"/>
                  </a:cxn>
                  <a:cxn ang="0">
                    <a:pos x="T4" y="T5"/>
                  </a:cxn>
                  <a:cxn ang="0">
                    <a:pos x="T6" y="T7"/>
                  </a:cxn>
                  <a:cxn ang="0">
                    <a:pos x="T8" y="T9"/>
                  </a:cxn>
                </a:cxnLst>
                <a:rect l="0" t="0" r="r" b="b"/>
                <a:pathLst>
                  <a:path w="106" h="107">
                    <a:moveTo>
                      <a:pt x="0" y="53"/>
                    </a:moveTo>
                    <a:cubicBezTo>
                      <a:pt x="0" y="24"/>
                      <a:pt x="24" y="0"/>
                      <a:pt x="54" y="0"/>
                    </a:cubicBezTo>
                    <a:cubicBezTo>
                      <a:pt x="82" y="0"/>
                      <a:pt x="106" y="24"/>
                      <a:pt x="106" y="53"/>
                    </a:cubicBezTo>
                    <a:cubicBezTo>
                      <a:pt x="106" y="82"/>
                      <a:pt x="82" y="107"/>
                      <a:pt x="54" y="107"/>
                    </a:cubicBezTo>
                    <a:cubicBezTo>
                      <a:pt x="24" y="107"/>
                      <a:pt x="0" y="82"/>
                      <a:pt x="0" y="53"/>
                    </a:cubicBezTo>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6" name="Rectangle 364"/>
              <p:cNvSpPr>
                <a:spLocks noChangeArrowheads="1"/>
              </p:cNvSpPr>
              <p:nvPr/>
            </p:nvSpPr>
            <p:spPr bwMode="auto">
              <a:xfrm>
                <a:off x="1855" y="1468"/>
                <a:ext cx="0"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380" name="Rectangle 368"/>
              <p:cNvSpPr>
                <a:spLocks noChangeArrowheads="1"/>
              </p:cNvSpPr>
              <p:nvPr/>
            </p:nvSpPr>
            <p:spPr bwMode="auto">
              <a:xfrm>
                <a:off x="2092" y="1468"/>
                <a:ext cx="0"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388" name="Rectangle 376"/>
              <p:cNvSpPr>
                <a:spLocks noChangeArrowheads="1"/>
              </p:cNvSpPr>
              <p:nvPr/>
            </p:nvSpPr>
            <p:spPr bwMode="auto">
              <a:xfrm>
                <a:off x="2277" y="1616"/>
                <a:ext cx="9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200" b="0" i="0" u="none" strike="noStrike" cap="none" normalizeH="0" baseline="0" dirty="0" smtClean="0">
                    <a:ln>
                      <a:noFill/>
                    </a:ln>
                    <a:solidFill>
                      <a:srgbClr val="FEE599"/>
                    </a:solidFill>
                    <a:effectLst/>
                    <a:latin typeface="宋体" panose="02010600030101010101" pitchFamily="2" charset="-122"/>
                    <a:ea typeface="宋体" panose="02010600030101010101" pitchFamily="2" charset="-122"/>
                  </a:rPr>
                  <a:t>,</a:t>
                </a: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390" name="Rectangle 378"/>
              <p:cNvSpPr>
                <a:spLocks noChangeArrowheads="1"/>
              </p:cNvSpPr>
              <p:nvPr/>
            </p:nvSpPr>
            <p:spPr bwMode="auto">
              <a:xfrm>
                <a:off x="2561" y="1616"/>
                <a:ext cx="9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200" b="0" i="0" u="none" strike="noStrike" cap="none" normalizeH="0" baseline="0" smtClean="0">
                    <a:ln>
                      <a:noFill/>
                    </a:ln>
                    <a:solidFill>
                      <a:srgbClr val="FEE599"/>
                    </a:solidFill>
                    <a:effectLst/>
                    <a:latin typeface="宋体" panose="02010600030101010101" pitchFamily="2" charset="-122"/>
                    <a:ea typeface="宋体" panose="02010600030101010101" pitchFamily="2" charset="-122"/>
                  </a:rPr>
                  <a:t>)</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grpSp>
        <p:sp>
          <p:nvSpPr>
            <p:cNvPr id="8" name="文本框 7"/>
            <p:cNvSpPr txBox="1"/>
            <p:nvPr/>
          </p:nvSpPr>
          <p:spPr>
            <a:xfrm>
              <a:off x="2417333" y="2352347"/>
              <a:ext cx="1233479" cy="276999"/>
            </a:xfrm>
            <a:prstGeom prst="rect">
              <a:avLst/>
            </a:prstGeom>
            <a:solidFill>
              <a:schemeClr val="bg1"/>
            </a:solidFill>
          </p:spPr>
          <p:txBody>
            <a:bodyPr wrap="none" rtlCol="0">
              <a:spAutoFit/>
            </a:bodyPr>
            <a:lstStyle/>
            <a:p>
              <a:r>
                <a:rPr lang="en-US" altLang="zh-CN" sz="1200" dirty="0" smtClean="0">
                  <a:solidFill>
                    <a:srgbClr val="7F7F7F"/>
                  </a:solidFill>
                  <a:latin typeface="Times New Roman" panose="02020603050405020304" pitchFamily="18" charset="0"/>
                  <a:cs typeface="Times New Roman" panose="02020603050405020304" pitchFamily="18" charset="0"/>
                </a:rPr>
                <a:t>Absorber(Fe, W)</a:t>
              </a:r>
              <a:endParaRPr lang="zh-CN" altLang="en-US" sz="1200" dirty="0">
                <a:solidFill>
                  <a:srgbClr val="7F7F7F"/>
                </a:solidFill>
                <a:latin typeface="Times New Roman" panose="02020603050405020304" pitchFamily="18" charset="0"/>
                <a:cs typeface="Times New Roman" panose="02020603050405020304" pitchFamily="18" charset="0"/>
              </a:endParaRPr>
            </a:p>
          </p:txBody>
        </p:sp>
        <p:sp>
          <p:nvSpPr>
            <p:cNvPr id="9" name="文本框 8"/>
            <p:cNvSpPr txBox="1"/>
            <p:nvPr/>
          </p:nvSpPr>
          <p:spPr>
            <a:xfrm>
              <a:off x="2405797" y="2589757"/>
              <a:ext cx="2241319" cy="307777"/>
            </a:xfrm>
            <a:prstGeom prst="rect">
              <a:avLst/>
            </a:prstGeom>
            <a:solidFill>
              <a:schemeClr val="bg1"/>
            </a:solidFill>
          </p:spPr>
          <p:txBody>
            <a:bodyPr wrap="none" rtlCol="0">
              <a:spAutoFit/>
            </a:bodyPr>
            <a:lstStyle/>
            <a:p>
              <a:r>
                <a:rPr lang="en-US" altLang="zh-CN" sz="1200" dirty="0" smtClean="0">
                  <a:solidFill>
                    <a:srgbClr val="00B0F0"/>
                  </a:solidFill>
                  <a:latin typeface="Times New Roman" panose="02020603050405020304" pitchFamily="18" charset="0"/>
                  <a:cs typeface="Times New Roman" panose="02020603050405020304" pitchFamily="18" charset="0"/>
                </a:rPr>
                <a:t>Sensor(RPC,MM,GEMTHGEM</a:t>
              </a:r>
              <a:r>
                <a:rPr lang="en-US" altLang="zh-CN" sz="1400" dirty="0" smtClean="0">
                  <a:solidFill>
                    <a:srgbClr val="00B0F0"/>
                  </a:solidFill>
                  <a:latin typeface="Times New Roman" panose="02020603050405020304" pitchFamily="18" charset="0"/>
                  <a:cs typeface="Times New Roman" panose="02020603050405020304" pitchFamily="18" charset="0"/>
                </a:rPr>
                <a:t>)</a:t>
              </a:r>
              <a:endParaRPr lang="zh-CN" altLang="en-US" sz="1400" dirty="0">
                <a:solidFill>
                  <a:srgbClr val="00B0F0"/>
                </a:solidFill>
                <a:latin typeface="Times New Roman" panose="02020603050405020304" pitchFamily="18" charset="0"/>
                <a:cs typeface="Times New Roman" panose="02020603050405020304" pitchFamily="18" charset="0"/>
              </a:endParaRPr>
            </a:p>
          </p:txBody>
        </p:sp>
        <p:sp>
          <p:nvSpPr>
            <p:cNvPr id="10" name="文本框 9"/>
            <p:cNvSpPr txBox="1"/>
            <p:nvPr/>
          </p:nvSpPr>
          <p:spPr>
            <a:xfrm>
              <a:off x="2416104" y="2872272"/>
              <a:ext cx="474810" cy="276999"/>
            </a:xfrm>
            <a:prstGeom prst="rect">
              <a:avLst/>
            </a:prstGeom>
            <a:solidFill>
              <a:schemeClr val="bg1"/>
            </a:solidFill>
          </p:spPr>
          <p:txBody>
            <a:bodyPr wrap="none" rtlCol="0">
              <a:spAutoFit/>
            </a:bodyPr>
            <a:lstStyle/>
            <a:p>
              <a:r>
                <a:rPr lang="en-US" altLang="zh-CN" sz="1200" dirty="0" smtClean="0">
                  <a:solidFill>
                    <a:srgbClr val="92D050"/>
                  </a:solidFill>
                  <a:latin typeface="Times New Roman" panose="02020603050405020304" pitchFamily="18" charset="0"/>
                  <a:cs typeface="Times New Roman" panose="02020603050405020304" pitchFamily="18" charset="0"/>
                </a:rPr>
                <a:t>PCB</a:t>
              </a:r>
              <a:endParaRPr lang="zh-CN" altLang="en-US" sz="1200" dirty="0">
                <a:solidFill>
                  <a:srgbClr val="92D050"/>
                </a:solidFill>
                <a:latin typeface="Times New Roman" panose="02020603050405020304" pitchFamily="18" charset="0"/>
                <a:cs typeface="Times New Roman" panose="02020603050405020304" pitchFamily="18" charset="0"/>
              </a:endParaRPr>
            </a:p>
          </p:txBody>
        </p:sp>
      </p:grpSp>
      <p:pic>
        <p:nvPicPr>
          <p:cNvPr id="513" name="图片 512"/>
          <p:cNvPicPr>
            <a:picLocks noChangeAspect="1"/>
          </p:cNvPicPr>
          <p:nvPr/>
        </p:nvPicPr>
        <p:blipFill>
          <a:blip r:embed="rId2"/>
          <a:stretch>
            <a:fillRect/>
          </a:stretch>
        </p:blipFill>
        <p:spPr>
          <a:xfrm>
            <a:off x="4721511" y="2687023"/>
            <a:ext cx="4299761" cy="3462703"/>
          </a:xfrm>
          <a:prstGeom prst="rect">
            <a:avLst/>
          </a:prstGeom>
        </p:spPr>
      </p:pic>
      <p:sp>
        <p:nvSpPr>
          <p:cNvPr id="514" name="灯片编号占位符 513"/>
          <p:cNvSpPr>
            <a:spLocks noGrp="1"/>
          </p:cNvSpPr>
          <p:nvPr>
            <p:ph type="sldNum" sz="quarter" idx="12"/>
          </p:nvPr>
        </p:nvSpPr>
        <p:spPr/>
        <p:txBody>
          <a:bodyPr/>
          <a:lstStyle/>
          <a:p>
            <a:fld id="{6113E31D-E2AB-40D1-8B51-AFA5AFEF393A}" type="slidenum">
              <a:rPr lang="en-US" smtClean="0"/>
              <a:t>8</a:t>
            </a:fld>
            <a:endParaRPr lang="en-US" dirty="0"/>
          </a:p>
        </p:txBody>
      </p:sp>
    </p:spTree>
    <p:extLst>
      <p:ext uri="{BB962C8B-B14F-4D97-AF65-F5344CB8AC3E}">
        <p14:creationId xmlns:p14="http://schemas.microsoft.com/office/powerpoint/2010/main" val="199097555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SDHCAL Readout </a:t>
            </a:r>
            <a:r>
              <a:rPr lang="en-US" altLang="zh-CN" dirty="0" smtClean="0"/>
              <a:t>ASIC</a:t>
            </a:r>
            <a:endParaRPr lang="zh-CN" altLang="en-US" dirty="0"/>
          </a:p>
        </p:txBody>
      </p:sp>
      <p:sp>
        <p:nvSpPr>
          <p:cNvPr id="3" name="内容占位符 2"/>
          <p:cNvSpPr>
            <a:spLocks noGrp="1"/>
          </p:cNvSpPr>
          <p:nvPr>
            <p:ph idx="1"/>
          </p:nvPr>
        </p:nvSpPr>
        <p:spPr>
          <a:xfrm>
            <a:off x="822959" y="1175395"/>
            <a:ext cx="7543801" cy="5135253"/>
          </a:xfrm>
        </p:spPr>
        <p:txBody>
          <a:bodyPr>
            <a:normAutofit/>
          </a:bodyPr>
          <a:lstStyle/>
          <a:p>
            <a:r>
              <a:rPr lang="en-US" altLang="zh-CN" dirty="0" smtClean="0"/>
              <a:t>Hardroc </a:t>
            </a:r>
            <a:r>
              <a:rPr lang="en-US" altLang="zh-CN" sz="2400" dirty="0" smtClean="0"/>
              <a:t>(</a:t>
            </a:r>
            <a:r>
              <a:rPr lang="en-US" altLang="zh-CN" sz="2400" dirty="0" err="1" smtClean="0">
                <a:solidFill>
                  <a:srgbClr val="FF0000"/>
                </a:solidFill>
              </a:rPr>
              <a:t>HA</a:t>
            </a:r>
            <a:r>
              <a:rPr lang="en-US" altLang="zh-CN" sz="2400" dirty="0" err="1" smtClean="0"/>
              <a:t>dronic</a:t>
            </a:r>
            <a:r>
              <a:rPr lang="en-US" altLang="zh-CN" sz="2400" dirty="0" smtClean="0"/>
              <a:t> </a:t>
            </a:r>
            <a:r>
              <a:rPr lang="en-US" altLang="zh-CN" sz="2400" dirty="0" err="1" smtClean="0">
                <a:solidFill>
                  <a:srgbClr val="FF0000"/>
                </a:solidFill>
              </a:rPr>
              <a:t>R</a:t>
            </a:r>
            <a:r>
              <a:rPr lang="en-US" altLang="zh-CN" sz="2400" dirty="0" err="1" smtClean="0"/>
              <a:t>pc</a:t>
            </a:r>
            <a:r>
              <a:rPr lang="en-US" altLang="zh-CN" sz="2400" dirty="0" smtClean="0"/>
              <a:t> </a:t>
            </a:r>
            <a:r>
              <a:rPr lang="en-US" altLang="zh-CN" sz="2400" dirty="0" smtClean="0">
                <a:solidFill>
                  <a:srgbClr val="FF0000"/>
                </a:solidFill>
              </a:rPr>
              <a:t>D</a:t>
            </a:r>
            <a:r>
              <a:rPr lang="en-US" altLang="zh-CN" sz="2400" dirty="0" smtClean="0"/>
              <a:t>etector </a:t>
            </a:r>
            <a:r>
              <a:rPr lang="en-US" altLang="zh-CN" sz="2400" dirty="0" smtClean="0">
                <a:solidFill>
                  <a:srgbClr val="FF0000"/>
                </a:solidFill>
              </a:rPr>
              <a:t>R</a:t>
            </a:r>
            <a:r>
              <a:rPr lang="en-US" altLang="zh-CN" sz="2400" dirty="0" smtClean="0"/>
              <a:t>ead-</a:t>
            </a:r>
            <a:r>
              <a:rPr lang="en-US" altLang="zh-CN" sz="2400" dirty="0" smtClean="0">
                <a:solidFill>
                  <a:srgbClr val="FF0000"/>
                </a:solidFill>
              </a:rPr>
              <a:t>O</a:t>
            </a:r>
            <a:r>
              <a:rPr lang="en-US" altLang="zh-CN" sz="2400" dirty="0" smtClean="0"/>
              <a:t>ut </a:t>
            </a:r>
            <a:r>
              <a:rPr lang="en-US" altLang="zh-CN" sz="2400" dirty="0" smtClean="0">
                <a:solidFill>
                  <a:srgbClr val="FF0000"/>
                </a:solidFill>
              </a:rPr>
              <a:t>C</a:t>
            </a:r>
            <a:r>
              <a:rPr lang="en-US" altLang="zh-CN" sz="2400" dirty="0" smtClean="0"/>
              <a:t>hip)</a:t>
            </a:r>
          </a:p>
          <a:p>
            <a:r>
              <a:rPr lang="en-US" altLang="zh-CN" dirty="0" smtClean="0"/>
              <a:t>Microroc </a:t>
            </a:r>
            <a:r>
              <a:rPr lang="en-US" altLang="zh-CN" sz="2400" dirty="0" smtClean="0"/>
              <a:t>(</a:t>
            </a:r>
            <a:r>
              <a:rPr lang="en-US" altLang="zh-CN" sz="2400" dirty="0" smtClean="0">
                <a:solidFill>
                  <a:srgbClr val="FF0000"/>
                </a:solidFill>
              </a:rPr>
              <a:t>MICRO</a:t>
            </a:r>
            <a:r>
              <a:rPr lang="en-US" altLang="zh-CN" sz="2400" dirty="0" smtClean="0"/>
              <a:t> </a:t>
            </a:r>
            <a:r>
              <a:rPr lang="en-US" altLang="zh-CN" sz="2400" dirty="0"/>
              <a:t>mesh gaseous structure </a:t>
            </a:r>
            <a:r>
              <a:rPr lang="en-US" altLang="zh-CN" sz="2400" dirty="0">
                <a:solidFill>
                  <a:srgbClr val="FF0000"/>
                </a:solidFill>
              </a:rPr>
              <a:t>R</a:t>
            </a:r>
            <a:r>
              <a:rPr lang="en-US" altLang="zh-CN" sz="2400" dirty="0"/>
              <a:t>ead-</a:t>
            </a:r>
            <a:r>
              <a:rPr lang="en-US" altLang="zh-CN" sz="2400" dirty="0">
                <a:solidFill>
                  <a:srgbClr val="FF0000"/>
                </a:solidFill>
              </a:rPr>
              <a:t>O</a:t>
            </a:r>
            <a:r>
              <a:rPr lang="en-US" altLang="zh-CN" sz="2400" dirty="0"/>
              <a:t>ut </a:t>
            </a:r>
            <a:r>
              <a:rPr lang="en-US" altLang="zh-CN" sz="2400" dirty="0" smtClean="0">
                <a:solidFill>
                  <a:srgbClr val="FF0000"/>
                </a:solidFill>
              </a:rPr>
              <a:t>C</a:t>
            </a:r>
            <a:r>
              <a:rPr lang="en-US" altLang="zh-CN" sz="2400" dirty="0" smtClean="0"/>
              <a:t>hip)</a:t>
            </a:r>
          </a:p>
          <a:p>
            <a:r>
              <a:rPr lang="en-US" altLang="zh-CN" sz="2400" dirty="0" smtClean="0"/>
              <a:t>Comparison</a:t>
            </a:r>
          </a:p>
          <a:p>
            <a:endParaRPr lang="en-US" altLang="zh-CN" sz="2400" dirty="0"/>
          </a:p>
          <a:p>
            <a:endParaRPr lang="en-US" altLang="zh-CN" sz="2400" dirty="0" smtClean="0"/>
          </a:p>
          <a:p>
            <a:endParaRPr lang="en-US" altLang="zh-CN" sz="2400" dirty="0"/>
          </a:p>
          <a:p>
            <a:endParaRPr lang="en-US" altLang="zh-CN" sz="2400" dirty="0" smtClean="0"/>
          </a:p>
          <a:p>
            <a:endParaRPr lang="en-US" altLang="zh-CN" dirty="0" smtClean="0"/>
          </a:p>
        </p:txBody>
      </p:sp>
      <p:graphicFrame>
        <p:nvGraphicFramePr>
          <p:cNvPr id="5" name="表格 4"/>
          <p:cNvGraphicFramePr>
            <a:graphicFrameLocks noGrp="1"/>
          </p:cNvGraphicFramePr>
          <p:nvPr>
            <p:extLst>
              <p:ext uri="{D42A27DB-BD31-4B8C-83A1-F6EECF244321}">
                <p14:modId xmlns:p14="http://schemas.microsoft.com/office/powerpoint/2010/main" val="949668336"/>
              </p:ext>
            </p:extLst>
          </p:nvPr>
        </p:nvGraphicFramePr>
        <p:xfrm>
          <a:off x="652859" y="2688921"/>
          <a:ext cx="8122840" cy="2225040"/>
        </p:xfrm>
        <a:graphic>
          <a:graphicData uri="http://schemas.openxmlformats.org/drawingml/2006/table">
            <a:tbl>
              <a:tblPr firstRow="1" bandRow="1">
                <a:tableStyleId>{5C22544A-7EE6-4342-B048-85BDC9FD1C3A}</a:tableStyleId>
              </a:tblPr>
              <a:tblGrid>
                <a:gridCol w="2114164"/>
                <a:gridCol w="2633432"/>
                <a:gridCol w="3375244"/>
              </a:tblGrid>
              <a:tr h="370840">
                <a:tc>
                  <a:txBody>
                    <a:bodyPr/>
                    <a:lstStyle/>
                    <a:p>
                      <a:r>
                        <a:rPr lang="en-US" altLang="zh-CN" dirty="0" smtClean="0"/>
                        <a:t>Parameters</a:t>
                      </a:r>
                      <a:endParaRPr lang="zh-CN" altLang="en-US" dirty="0"/>
                    </a:p>
                  </a:txBody>
                  <a:tcPr/>
                </a:tc>
                <a:tc>
                  <a:txBody>
                    <a:bodyPr/>
                    <a:lstStyle/>
                    <a:p>
                      <a:pPr algn="ctr"/>
                      <a:r>
                        <a:rPr lang="en-US" altLang="zh-CN" dirty="0" smtClean="0"/>
                        <a:t>Hardroc</a:t>
                      </a:r>
                      <a:endParaRPr lang="zh-CN" altLang="en-US" dirty="0"/>
                    </a:p>
                  </a:txBody>
                  <a:tcPr/>
                </a:tc>
                <a:tc>
                  <a:txBody>
                    <a:bodyPr/>
                    <a:lstStyle/>
                    <a:p>
                      <a:pPr algn="ctr"/>
                      <a:r>
                        <a:rPr lang="en-US" altLang="zh-CN" dirty="0" smtClean="0"/>
                        <a:t>Microroc</a:t>
                      </a:r>
                      <a:endParaRPr lang="zh-CN" altLang="en-US" dirty="0"/>
                    </a:p>
                  </a:txBody>
                  <a:tcPr/>
                </a:tc>
              </a:tr>
              <a:tr h="370840">
                <a:tc>
                  <a:txBody>
                    <a:bodyPr/>
                    <a:lstStyle/>
                    <a:p>
                      <a:r>
                        <a:rPr lang="en-US" altLang="zh-CN" dirty="0" smtClean="0"/>
                        <a:t>Dynamic range</a:t>
                      </a:r>
                      <a:endParaRPr lang="zh-CN" altLang="en-US" dirty="0"/>
                    </a:p>
                  </a:txBody>
                  <a:tcPr/>
                </a:tc>
                <a:tc>
                  <a:txBody>
                    <a:bodyPr/>
                    <a:lstStyle/>
                    <a:p>
                      <a:pPr algn="ctr"/>
                      <a:r>
                        <a:rPr lang="en-US" altLang="zh-CN" dirty="0" smtClean="0"/>
                        <a:t>10fC ~ 10pC</a:t>
                      </a:r>
                      <a:endParaRPr lang="zh-CN" altLang="en-US" dirty="0"/>
                    </a:p>
                  </a:txBody>
                  <a:tcPr/>
                </a:tc>
                <a:tc>
                  <a:txBody>
                    <a:bodyPr/>
                    <a:lstStyle/>
                    <a:p>
                      <a:pPr algn="ctr"/>
                      <a:r>
                        <a:rPr lang="en-US" altLang="zh-CN" dirty="0" smtClean="0"/>
                        <a:t>2fC</a:t>
                      </a:r>
                      <a:r>
                        <a:rPr lang="en-US" altLang="zh-CN" baseline="0" dirty="0" smtClean="0"/>
                        <a:t> ~ 500fC</a:t>
                      </a:r>
                      <a:endParaRPr lang="zh-CN" altLang="en-US" dirty="0"/>
                    </a:p>
                  </a:txBody>
                  <a:tcPr/>
                </a:tc>
              </a:tr>
              <a:tr h="370840">
                <a:tc>
                  <a:txBody>
                    <a:bodyPr/>
                    <a:lstStyle/>
                    <a:p>
                      <a:r>
                        <a:rPr lang="en-US" altLang="zh-CN" dirty="0" smtClean="0"/>
                        <a:t>Channel per ASIC</a:t>
                      </a:r>
                      <a:endParaRPr lang="zh-CN" altLang="en-US" dirty="0"/>
                    </a:p>
                  </a:txBody>
                  <a:tcPr/>
                </a:tc>
                <a:tc>
                  <a:txBody>
                    <a:bodyPr/>
                    <a:lstStyle/>
                    <a:p>
                      <a:pPr algn="ctr"/>
                      <a:r>
                        <a:rPr lang="en-US" altLang="zh-CN" dirty="0" smtClean="0"/>
                        <a:t>64</a:t>
                      </a:r>
                      <a:endParaRPr lang="zh-CN" altLang="en-US" dirty="0"/>
                    </a:p>
                  </a:txBody>
                  <a:tcPr/>
                </a:tc>
                <a:tc>
                  <a:txBody>
                    <a:bodyPr/>
                    <a:lstStyle/>
                    <a:p>
                      <a:pPr algn="ctr"/>
                      <a:r>
                        <a:rPr lang="en-US" altLang="zh-CN" dirty="0" smtClean="0"/>
                        <a:t>64</a:t>
                      </a:r>
                      <a:endParaRPr lang="zh-CN" altLang="en-US" dirty="0"/>
                    </a:p>
                  </a:txBody>
                  <a:tcPr/>
                </a:tc>
              </a:tr>
              <a:tr h="370840">
                <a:tc>
                  <a:txBody>
                    <a:bodyPr/>
                    <a:lstStyle/>
                    <a:p>
                      <a:r>
                        <a:rPr lang="en-US" altLang="zh-CN" dirty="0" smtClean="0"/>
                        <a:t>Shaper</a:t>
                      </a:r>
                      <a:endParaRPr lang="zh-CN" altLang="en-US" dirty="0"/>
                    </a:p>
                  </a:txBody>
                  <a:tcPr/>
                </a:tc>
                <a:tc>
                  <a:txBody>
                    <a:bodyPr/>
                    <a:lstStyle/>
                    <a:p>
                      <a:pPr algn="ctr"/>
                      <a:r>
                        <a:rPr lang="en-US" altLang="zh-CN" dirty="0" smtClean="0"/>
                        <a:t>3 fast shapers per channel</a:t>
                      </a:r>
                      <a:endParaRPr lang="zh-CN" altLang="en-US" dirty="0"/>
                    </a:p>
                  </a:txBody>
                  <a:tcPr/>
                </a:tc>
                <a:tc>
                  <a:txBody>
                    <a:bodyPr/>
                    <a:lstStyle/>
                    <a:p>
                      <a:pPr algn="ctr"/>
                      <a:r>
                        <a:rPr lang="en-US" altLang="zh-CN" dirty="0" smtClean="0"/>
                        <a:t>2 adjustable shapers per channel</a:t>
                      </a:r>
                      <a:endParaRPr lang="zh-CN" altLang="en-US" dirty="0"/>
                    </a:p>
                  </a:txBody>
                  <a:tcPr/>
                </a:tc>
              </a:tr>
              <a:tr h="370840">
                <a:tc>
                  <a:txBody>
                    <a:bodyPr/>
                    <a:lstStyle/>
                    <a:p>
                      <a:r>
                        <a:rPr lang="en-US" altLang="zh-CN" dirty="0" smtClean="0"/>
                        <a:t>Threshold</a:t>
                      </a:r>
                      <a:endParaRPr lang="zh-CN" altLang="en-US" dirty="0"/>
                    </a:p>
                  </a:txBody>
                  <a:tcPr/>
                </a:tc>
                <a:tc>
                  <a:txBody>
                    <a:bodyPr/>
                    <a:lstStyle/>
                    <a:p>
                      <a:pPr algn="ctr"/>
                      <a:r>
                        <a:rPr lang="en-US" altLang="zh-CN" dirty="0" smtClean="0"/>
                        <a:t>3</a:t>
                      </a:r>
                      <a:r>
                        <a:rPr lang="en-US" altLang="zh-CN" baseline="0" dirty="0" smtClean="0"/>
                        <a:t> thresholds</a:t>
                      </a:r>
                      <a:endParaRPr lang="zh-CN" altLang="en-US" dirty="0"/>
                    </a:p>
                  </a:txBody>
                  <a:tcPr/>
                </a:tc>
                <a:tc>
                  <a:txBody>
                    <a:bodyPr/>
                    <a:lstStyle/>
                    <a:p>
                      <a:pPr algn="ctr"/>
                      <a:r>
                        <a:rPr lang="en-US" altLang="zh-CN" dirty="0" smtClean="0"/>
                        <a:t>3 thresholds</a:t>
                      </a:r>
                      <a:endParaRPr lang="zh-CN" altLang="en-US" dirty="0"/>
                    </a:p>
                  </a:txBody>
                  <a:tcPr/>
                </a:tc>
              </a:tr>
              <a:tr h="370840">
                <a:tc>
                  <a:txBody>
                    <a:bodyPr/>
                    <a:lstStyle/>
                    <a:p>
                      <a:r>
                        <a:rPr lang="en-US" altLang="zh-CN" dirty="0" smtClean="0"/>
                        <a:t>Power consumption</a:t>
                      </a:r>
                      <a:endParaRPr lang="zh-CN" altLang="en-US" dirty="0"/>
                    </a:p>
                  </a:txBody>
                  <a:tcPr/>
                </a:tc>
                <a:tc>
                  <a:txBody>
                    <a:bodyPr/>
                    <a:lstStyle/>
                    <a:p>
                      <a:pPr algn="ctr"/>
                      <a:r>
                        <a:rPr lang="en-US" altLang="zh-CN" dirty="0" smtClean="0"/>
                        <a:t>10</a:t>
                      </a:r>
                      <a:r>
                        <a:rPr lang="el-GR" altLang="zh-CN" dirty="0" smtClean="0"/>
                        <a:t>μ</a:t>
                      </a:r>
                      <a:r>
                        <a:rPr lang="en-US" altLang="zh-CN" dirty="0" smtClean="0"/>
                        <a:t>W/Channel </a:t>
                      </a:r>
                      <a:endParaRPr lang="zh-CN" altLang="en-US" dirty="0"/>
                    </a:p>
                  </a:txBody>
                  <a:tcPr/>
                </a:tc>
                <a:tc>
                  <a:txBody>
                    <a:bodyPr/>
                    <a:lstStyle/>
                    <a:p>
                      <a:pPr algn="ctr"/>
                      <a:r>
                        <a:rPr lang="zh-CN" altLang="en-US" dirty="0" smtClean="0"/>
                        <a:t>≈</a:t>
                      </a:r>
                      <a:r>
                        <a:rPr lang="en-US" altLang="zh-CN" dirty="0" smtClean="0"/>
                        <a:t>0 (Standby</a:t>
                      </a:r>
                      <a:r>
                        <a:rPr lang="en-US" altLang="zh-CN" baseline="0" dirty="0" smtClean="0"/>
                        <a:t> mode, power-pulsed</a:t>
                      </a:r>
                      <a:r>
                        <a:rPr lang="en-US" altLang="zh-CN" dirty="0" smtClean="0"/>
                        <a:t>)</a:t>
                      </a:r>
                      <a:endParaRPr lang="zh-CN" altLang="en-US" dirty="0"/>
                    </a:p>
                  </a:txBody>
                  <a:tcPr/>
                </a:tc>
              </a:tr>
            </a:tbl>
          </a:graphicData>
        </a:graphic>
      </p:graphicFrame>
      <p:sp>
        <p:nvSpPr>
          <p:cNvPr id="6" name="灯片编号占位符 5"/>
          <p:cNvSpPr>
            <a:spLocks noGrp="1"/>
          </p:cNvSpPr>
          <p:nvPr>
            <p:ph type="sldNum" sz="quarter" idx="12"/>
          </p:nvPr>
        </p:nvSpPr>
        <p:spPr/>
        <p:txBody>
          <a:bodyPr/>
          <a:lstStyle/>
          <a:p>
            <a:fld id="{6113E31D-E2AB-40D1-8B51-AFA5AFEF393A}" type="slidenum">
              <a:rPr lang="en-US" smtClean="0"/>
              <a:t>9</a:t>
            </a:fld>
            <a:endParaRPr lang="en-US" dirty="0"/>
          </a:p>
        </p:txBody>
      </p:sp>
    </p:spTree>
    <p:extLst>
      <p:ext uri="{BB962C8B-B14F-4D97-AF65-F5344CB8AC3E}">
        <p14:creationId xmlns:p14="http://schemas.microsoft.com/office/powerpoint/2010/main" val="3410523509"/>
      </p:ext>
    </p:extLst>
  </p:cSld>
  <p:clrMapOvr>
    <a:masterClrMapping/>
  </p:clrMapOvr>
  <p:timing>
    <p:tnLst>
      <p:par>
        <p:cTn id="1" dur="indefinite" restart="never" nodeType="tmRoot"/>
      </p:par>
    </p:tnLst>
  </p:timing>
</p:sld>
</file>

<file path=ppt/theme/theme1.xml><?xml version="1.0" encoding="utf-8"?>
<a:theme xmlns:a="http://schemas.openxmlformats.org/drawingml/2006/main" name="回顾">
  <a:themeElements>
    <a:clrScheme name="回顾">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回顾">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演示文稿1" id="{1D23419A-B4E6-44C1-9EED-D52E03EEE481}" vid="{C4535885-2362-41A4-B44D-113D13BCBEE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汇报母版</Template>
  <TotalTime>1730</TotalTime>
  <Words>1330</Words>
  <Application>Microsoft Office PowerPoint</Application>
  <PresentationFormat>全屏显示(4:3)</PresentationFormat>
  <Paragraphs>327</Paragraphs>
  <Slides>36</Slides>
  <Notes>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36</vt:i4>
      </vt:variant>
    </vt:vector>
  </HeadingPairs>
  <TitlesOfParts>
    <vt:vector size="44" baseType="lpstr">
      <vt:lpstr>宋体</vt:lpstr>
      <vt:lpstr>Arial</vt:lpstr>
      <vt:lpstr>Calibri</vt:lpstr>
      <vt:lpstr>Calibri Light</vt:lpstr>
      <vt:lpstr>Cambria Math</vt:lpstr>
      <vt:lpstr>Times New Roman</vt:lpstr>
      <vt:lpstr>Wingdings</vt:lpstr>
      <vt:lpstr>回顾</vt:lpstr>
      <vt:lpstr>CEPC HCAL Readout Electronics</vt:lpstr>
      <vt:lpstr>Content</vt:lpstr>
      <vt:lpstr>Content</vt:lpstr>
      <vt:lpstr>CEPC Calorimeters</vt:lpstr>
      <vt:lpstr>CEPC Calorimeters</vt:lpstr>
      <vt:lpstr>CEPC HCAL</vt:lpstr>
      <vt:lpstr>CEPC HCAL</vt:lpstr>
      <vt:lpstr>USTC SDHCAL</vt:lpstr>
      <vt:lpstr>SDHCAL Readout ASIC</vt:lpstr>
      <vt:lpstr>SDHCAL Readout ASIC</vt:lpstr>
      <vt:lpstr>Content</vt:lpstr>
      <vt:lpstr>Introduction of Microroc</vt:lpstr>
      <vt:lpstr>Analog Part of Microroc</vt:lpstr>
      <vt:lpstr>Digital Part</vt:lpstr>
      <vt:lpstr>Digital Part</vt:lpstr>
      <vt:lpstr>SDHCAL Readout for Future</vt:lpstr>
      <vt:lpstr>ECAL&amp;HCAL Readout For Future</vt:lpstr>
      <vt:lpstr>Phase I Prototype</vt:lpstr>
      <vt:lpstr>Phase I Prototype</vt:lpstr>
      <vt:lpstr>Phase I Prototype</vt:lpstr>
      <vt:lpstr>Phase I Prototype</vt:lpstr>
      <vt:lpstr>Progress</vt:lpstr>
      <vt:lpstr>Progress</vt:lpstr>
      <vt:lpstr>Linearity of 10-bit DAC</vt:lpstr>
      <vt:lpstr>Linearity of 10-bit DAC</vt:lpstr>
      <vt:lpstr>Uniform of Base Line</vt:lpstr>
      <vt:lpstr>Uniform of Base Line</vt:lpstr>
      <vt:lpstr>S-Curve Test</vt:lpstr>
      <vt:lpstr>S-Curve Test</vt:lpstr>
      <vt:lpstr>S-Curve Test</vt:lpstr>
      <vt:lpstr>S-Curve Test</vt:lpstr>
      <vt:lpstr>S-Curve Test</vt:lpstr>
      <vt:lpstr>Hit Map</vt:lpstr>
      <vt:lpstr>Content</vt:lpstr>
      <vt:lpstr>Full Test of Detector</vt:lpstr>
      <vt:lpstr>Design a Read-out Array</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王宇</dc:creator>
  <cp:lastModifiedBy>王宇</cp:lastModifiedBy>
  <cp:revision>68</cp:revision>
  <dcterms:created xsi:type="dcterms:W3CDTF">2017-04-13T06:29:53Z</dcterms:created>
  <dcterms:modified xsi:type="dcterms:W3CDTF">2017-04-16T04:06:26Z</dcterms:modified>
</cp:coreProperties>
</file>

<file path=docProps/thumbnail.jpeg>
</file>